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9" r:id="rId3"/>
    <p:sldId id="294" r:id="rId4"/>
    <p:sldId id="296" r:id="rId5"/>
    <p:sldId id="297" r:id="rId6"/>
    <p:sldId id="295" r:id="rId7"/>
    <p:sldId id="290" r:id="rId8"/>
    <p:sldId id="292" r:id="rId9"/>
    <p:sldId id="282" r:id="rId10"/>
    <p:sldId id="281" r:id="rId11"/>
    <p:sldId id="293" r:id="rId12"/>
    <p:sldId id="298" r:id="rId13"/>
    <p:sldId id="300" r:id="rId14"/>
    <p:sldId id="302" r:id="rId15"/>
    <p:sldId id="305" r:id="rId16"/>
    <p:sldId id="304" r:id="rId17"/>
    <p:sldId id="264" r:id="rId18"/>
    <p:sldId id="267" r:id="rId19"/>
    <p:sldId id="269" r:id="rId20"/>
    <p:sldId id="270" r:id="rId21"/>
    <p:sldId id="272" r:id="rId22"/>
    <p:sldId id="273" r:id="rId23"/>
    <p:sldId id="2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DF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9" autoAdjust="0"/>
    <p:restoredTop sz="96327"/>
  </p:normalViewPr>
  <p:slideViewPr>
    <p:cSldViewPr snapToGrid="0">
      <p:cViewPr varScale="1">
        <p:scale>
          <a:sx n="128" d="100"/>
          <a:sy n="128" d="100"/>
        </p:scale>
        <p:origin x="448" y="176"/>
      </p:cViewPr>
      <p:guideLst/>
    </p:cSldViewPr>
  </p:slideViewPr>
  <p:notesTextViewPr>
    <p:cViewPr>
      <p:scale>
        <a:sx n="1" d="1"/>
        <a:sy n="1" d="1"/>
      </p:scale>
      <p:origin x="0" y="0"/>
    </p:cViewPr>
  </p:notesTextViewPr>
  <p:sorterViewPr>
    <p:cViewPr>
      <p:scale>
        <a:sx n="90" d="100"/>
        <a:sy n="90" d="100"/>
      </p:scale>
      <p:origin x="0" y="-20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2878014500614"/>
          <c:y val="6.1726590803142245E-2"/>
          <c:w val="0.81077692443969251"/>
          <c:h val="0.77465487315573389"/>
        </c:manualLayout>
      </c:layout>
      <c:scatterChart>
        <c:scatterStyle val="smoothMarker"/>
        <c:varyColors val="0"/>
        <c:ser>
          <c:idx val="0"/>
          <c:order val="0"/>
          <c:tx>
            <c:strRef>
              <c:f>Sheet1!$B$1</c:f>
              <c:strCache>
                <c:ptCount val="1"/>
                <c:pt idx="0">
                  <c:v>Y-Values</c:v>
                </c:pt>
              </c:strCache>
            </c:strRef>
          </c:tx>
          <c:spPr>
            <a:ln w="19050" cap="rnd">
              <a:noFill/>
              <a:round/>
            </a:ln>
            <a:effectLst/>
          </c:spPr>
          <c:marker>
            <c:symbol val="circle"/>
            <c:size val="5"/>
            <c:spPr>
              <a:noFill/>
              <a:ln w="9525">
                <a:noFill/>
              </a:ln>
              <a:effectLst/>
            </c:spPr>
          </c:marker>
          <c:dPt>
            <c:idx val="0"/>
            <c:marker>
              <c:symbol val="circle"/>
              <c:size val="10"/>
              <c:spPr>
                <a:noFill/>
                <a:ln w="9525">
                  <a:noFill/>
                </a:ln>
                <a:effectLst/>
              </c:spPr>
            </c:marker>
            <c:bubble3D val="0"/>
            <c:extLst>
              <c:ext xmlns:c16="http://schemas.microsoft.com/office/drawing/2014/chart" uri="{C3380CC4-5D6E-409C-BE32-E72D297353CC}">
                <c16:uniqueId val="{00000000-B81E-4C5F-B7A2-027332A086B5}"/>
              </c:ext>
            </c:extLst>
          </c:dPt>
          <c:dPt>
            <c:idx val="5"/>
            <c:marker>
              <c:symbol val="circle"/>
              <c:size val="10"/>
              <c:spPr>
                <a:noFill/>
                <a:ln w="9525">
                  <a:noFill/>
                </a:ln>
                <a:effectLst/>
              </c:spPr>
            </c:marker>
            <c:bubble3D val="0"/>
            <c:extLst>
              <c:ext xmlns:c16="http://schemas.microsoft.com/office/drawing/2014/chart" uri="{C3380CC4-5D6E-409C-BE32-E72D297353CC}">
                <c16:uniqueId val="{00000001-B81E-4C5F-B7A2-027332A086B5}"/>
              </c:ext>
            </c:extLst>
          </c:dPt>
          <c:dPt>
            <c:idx val="10"/>
            <c:marker>
              <c:symbol val="circle"/>
              <c:size val="10"/>
              <c:spPr>
                <a:noFill/>
                <a:ln w="9525">
                  <a:noFill/>
                </a:ln>
                <a:effectLst/>
              </c:spPr>
            </c:marker>
            <c:bubble3D val="0"/>
            <c:extLst>
              <c:ext xmlns:c16="http://schemas.microsoft.com/office/drawing/2014/chart" uri="{C3380CC4-5D6E-409C-BE32-E72D297353CC}">
                <c16:uniqueId val="{00000002-B81E-4C5F-B7A2-027332A086B5}"/>
              </c:ext>
            </c:extLst>
          </c:dPt>
          <c:dPt>
            <c:idx val="15"/>
            <c:marker>
              <c:symbol val="circle"/>
              <c:size val="10"/>
              <c:spPr>
                <a:noFill/>
                <a:ln w="9525">
                  <a:noFill/>
                </a:ln>
                <a:effectLst/>
              </c:spPr>
            </c:marker>
            <c:bubble3D val="0"/>
            <c:extLst>
              <c:ext xmlns:c16="http://schemas.microsoft.com/office/drawing/2014/chart" uri="{C3380CC4-5D6E-409C-BE32-E72D297353CC}">
                <c16:uniqueId val="{00000003-B81E-4C5F-B7A2-027332A086B5}"/>
              </c:ext>
            </c:extLst>
          </c:dPt>
          <c:dPt>
            <c:idx val="20"/>
            <c:marker>
              <c:symbol val="circle"/>
              <c:size val="10"/>
              <c:spPr>
                <a:noFill/>
                <a:ln w="9525">
                  <a:noFill/>
                </a:ln>
                <a:effectLst/>
              </c:spPr>
            </c:marker>
            <c:bubble3D val="0"/>
            <c:extLst>
              <c:ext xmlns:c16="http://schemas.microsoft.com/office/drawing/2014/chart" uri="{C3380CC4-5D6E-409C-BE32-E72D297353CC}">
                <c16:uniqueId val="{00000004-B81E-4C5F-B7A2-027332A086B5}"/>
              </c:ext>
            </c:extLst>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IQ"/>
                </a:p>
              </c:txPr>
              <c:dLblPos val="t"/>
              <c:showLegendKey val="0"/>
              <c:showVal val="1"/>
              <c:showCatName val="0"/>
              <c:showSerName val="0"/>
              <c:showPercent val="0"/>
              <c:showBubbleSize val="0"/>
              <c:extLst>
                <c:ext xmlns:c16="http://schemas.microsoft.com/office/drawing/2014/chart" uri="{C3380CC4-5D6E-409C-BE32-E72D297353CC}">
                  <c16:uniqueId val="{00000000-B81E-4C5F-B7A2-027332A086B5}"/>
                </c:ext>
              </c:extLst>
            </c:dLbl>
            <c:dLbl>
              <c:idx val="1"/>
              <c:delete val="1"/>
              <c:extLst>
                <c:ext xmlns:c15="http://schemas.microsoft.com/office/drawing/2012/chart" uri="{CE6537A1-D6FC-4f65-9D91-7224C49458BB}"/>
                <c:ext xmlns:c16="http://schemas.microsoft.com/office/drawing/2014/chart" uri="{C3380CC4-5D6E-409C-BE32-E72D297353CC}">
                  <c16:uniqueId val="{00000005-B81E-4C5F-B7A2-027332A086B5}"/>
                </c:ext>
              </c:extLst>
            </c:dLbl>
            <c:dLbl>
              <c:idx val="2"/>
              <c:delete val="1"/>
              <c:extLst>
                <c:ext xmlns:c15="http://schemas.microsoft.com/office/drawing/2012/chart" uri="{CE6537A1-D6FC-4f65-9D91-7224C49458BB}"/>
                <c:ext xmlns:c16="http://schemas.microsoft.com/office/drawing/2014/chart" uri="{C3380CC4-5D6E-409C-BE32-E72D297353CC}">
                  <c16:uniqueId val="{00000006-B81E-4C5F-B7A2-027332A086B5}"/>
                </c:ext>
              </c:extLst>
            </c:dLbl>
            <c:dLbl>
              <c:idx val="3"/>
              <c:delete val="1"/>
              <c:extLst>
                <c:ext xmlns:c15="http://schemas.microsoft.com/office/drawing/2012/chart" uri="{CE6537A1-D6FC-4f65-9D91-7224C49458BB}">
                  <c15:layout>
                    <c:manualLayout>
                      <c:w val="4.151698315950416E-2"/>
                      <c:h val="5.7442668930329441E-2"/>
                    </c:manualLayout>
                  </c15:layout>
                </c:ext>
                <c:ext xmlns:c16="http://schemas.microsoft.com/office/drawing/2014/chart" uri="{C3380CC4-5D6E-409C-BE32-E72D297353CC}">
                  <c16:uniqueId val="{00000007-B81E-4C5F-B7A2-027332A086B5}"/>
                </c:ext>
              </c:extLst>
            </c:dLbl>
            <c:dLbl>
              <c:idx val="4"/>
              <c:delete val="1"/>
              <c:extLst>
                <c:ext xmlns:c15="http://schemas.microsoft.com/office/drawing/2012/chart" uri="{CE6537A1-D6FC-4f65-9D91-7224C49458BB}"/>
                <c:ext xmlns:c16="http://schemas.microsoft.com/office/drawing/2014/chart" uri="{C3380CC4-5D6E-409C-BE32-E72D297353CC}">
                  <c16:uniqueId val="{00000008-B81E-4C5F-B7A2-027332A086B5}"/>
                </c:ext>
              </c:extLst>
            </c:dLbl>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IQ"/>
                </a:p>
              </c:txPr>
              <c:dLblPos val="t"/>
              <c:showLegendKey val="0"/>
              <c:showVal val="1"/>
              <c:showCatName val="0"/>
              <c:showSerName val="0"/>
              <c:showPercent val="0"/>
              <c:showBubbleSize val="0"/>
              <c:extLst>
                <c:ext xmlns:c16="http://schemas.microsoft.com/office/drawing/2014/chart" uri="{C3380CC4-5D6E-409C-BE32-E72D297353CC}">
                  <c16:uniqueId val="{00000001-B81E-4C5F-B7A2-027332A086B5}"/>
                </c:ext>
              </c:extLst>
            </c:dLbl>
            <c:dLbl>
              <c:idx val="6"/>
              <c:delete val="1"/>
              <c:extLst>
                <c:ext xmlns:c15="http://schemas.microsoft.com/office/drawing/2012/chart" uri="{CE6537A1-D6FC-4f65-9D91-7224C49458BB}"/>
                <c:ext xmlns:c16="http://schemas.microsoft.com/office/drawing/2014/chart" uri="{C3380CC4-5D6E-409C-BE32-E72D297353CC}">
                  <c16:uniqueId val="{00000009-B81E-4C5F-B7A2-027332A086B5}"/>
                </c:ext>
              </c:extLst>
            </c:dLbl>
            <c:dLbl>
              <c:idx val="7"/>
              <c:delete val="1"/>
              <c:extLst>
                <c:ext xmlns:c15="http://schemas.microsoft.com/office/drawing/2012/chart" uri="{CE6537A1-D6FC-4f65-9D91-7224C49458BB}"/>
                <c:ext xmlns:c16="http://schemas.microsoft.com/office/drawing/2014/chart" uri="{C3380CC4-5D6E-409C-BE32-E72D297353CC}">
                  <c16:uniqueId val="{0000000A-B81E-4C5F-B7A2-027332A086B5}"/>
                </c:ext>
              </c:extLst>
            </c:dLbl>
            <c:dLbl>
              <c:idx val="8"/>
              <c:delete val="1"/>
              <c:extLst>
                <c:ext xmlns:c15="http://schemas.microsoft.com/office/drawing/2012/chart" uri="{CE6537A1-D6FC-4f65-9D91-7224C49458BB}"/>
                <c:ext xmlns:c16="http://schemas.microsoft.com/office/drawing/2014/chart" uri="{C3380CC4-5D6E-409C-BE32-E72D297353CC}">
                  <c16:uniqueId val="{0000000B-B81E-4C5F-B7A2-027332A086B5}"/>
                </c:ext>
              </c:extLst>
            </c:dLbl>
            <c:dLbl>
              <c:idx val="9"/>
              <c:delete val="1"/>
              <c:extLst>
                <c:ext xmlns:c15="http://schemas.microsoft.com/office/drawing/2012/chart" uri="{CE6537A1-D6FC-4f65-9D91-7224C49458BB}"/>
                <c:ext xmlns:c16="http://schemas.microsoft.com/office/drawing/2014/chart" uri="{C3380CC4-5D6E-409C-BE32-E72D297353CC}">
                  <c16:uniqueId val="{0000000C-B81E-4C5F-B7A2-027332A086B5}"/>
                </c:ext>
              </c:extLst>
            </c:dLbl>
            <c:dLbl>
              <c:idx val="10"/>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IQ"/>
                </a:p>
              </c:txPr>
              <c:dLblPos val="t"/>
              <c:showLegendKey val="0"/>
              <c:showVal val="1"/>
              <c:showCatName val="0"/>
              <c:showSerName val="0"/>
              <c:showPercent val="0"/>
              <c:showBubbleSize val="0"/>
              <c:extLst>
                <c:ext xmlns:c16="http://schemas.microsoft.com/office/drawing/2014/chart" uri="{C3380CC4-5D6E-409C-BE32-E72D297353CC}">
                  <c16:uniqueId val="{00000002-B81E-4C5F-B7A2-027332A086B5}"/>
                </c:ext>
              </c:extLst>
            </c:dLbl>
            <c:dLbl>
              <c:idx val="11"/>
              <c:delete val="1"/>
              <c:extLst>
                <c:ext xmlns:c15="http://schemas.microsoft.com/office/drawing/2012/chart" uri="{CE6537A1-D6FC-4f65-9D91-7224C49458BB}"/>
                <c:ext xmlns:c16="http://schemas.microsoft.com/office/drawing/2014/chart" uri="{C3380CC4-5D6E-409C-BE32-E72D297353CC}">
                  <c16:uniqueId val="{0000000D-B81E-4C5F-B7A2-027332A086B5}"/>
                </c:ext>
              </c:extLst>
            </c:dLbl>
            <c:dLbl>
              <c:idx val="12"/>
              <c:delete val="1"/>
              <c:extLst>
                <c:ext xmlns:c15="http://schemas.microsoft.com/office/drawing/2012/chart" uri="{CE6537A1-D6FC-4f65-9D91-7224C49458BB}"/>
                <c:ext xmlns:c16="http://schemas.microsoft.com/office/drawing/2014/chart" uri="{C3380CC4-5D6E-409C-BE32-E72D297353CC}">
                  <c16:uniqueId val="{0000000E-B81E-4C5F-B7A2-027332A086B5}"/>
                </c:ext>
              </c:extLst>
            </c:dLbl>
            <c:dLbl>
              <c:idx val="13"/>
              <c:delete val="1"/>
              <c:extLst>
                <c:ext xmlns:c15="http://schemas.microsoft.com/office/drawing/2012/chart" uri="{CE6537A1-D6FC-4f65-9D91-7224C49458BB}"/>
                <c:ext xmlns:c16="http://schemas.microsoft.com/office/drawing/2014/chart" uri="{C3380CC4-5D6E-409C-BE32-E72D297353CC}">
                  <c16:uniqueId val="{0000000F-B81E-4C5F-B7A2-027332A086B5}"/>
                </c:ext>
              </c:extLst>
            </c:dLbl>
            <c:dLbl>
              <c:idx val="14"/>
              <c:delete val="1"/>
              <c:extLst>
                <c:ext xmlns:c15="http://schemas.microsoft.com/office/drawing/2012/chart" uri="{CE6537A1-D6FC-4f65-9D91-7224C49458BB}"/>
                <c:ext xmlns:c16="http://schemas.microsoft.com/office/drawing/2014/chart" uri="{C3380CC4-5D6E-409C-BE32-E72D297353CC}">
                  <c16:uniqueId val="{00000010-B81E-4C5F-B7A2-027332A086B5}"/>
                </c:ext>
              </c:extLst>
            </c:dLbl>
            <c:dLbl>
              <c:idx val="15"/>
              <c:numFmt formatCode="#,##0.0" sourceLinked="0"/>
              <c:spPr>
                <a:noFill/>
                <a:ln>
                  <a:noFill/>
                </a:ln>
                <a:effectLst/>
              </c:spPr>
              <c:txPr>
                <a:bodyPr rot="0" spcFirstLastPara="1" vertOverflow="ellipsis" vert="horz" wrap="square" lIns="38100" tIns="19050" rIns="38100" bIns="19050" anchor="t" anchorCtr="1">
                  <a:spAutoFit/>
                </a:bodyPr>
                <a:lstStyle/>
                <a:p>
                  <a:pPr>
                    <a:defRPr sz="1400" b="1" i="0" u="none" strike="noStrike" kern="1200" baseline="0">
                      <a:solidFill>
                        <a:srgbClr val="C00000"/>
                      </a:solidFill>
                      <a:latin typeface="+mn-lt"/>
                      <a:ea typeface="+mn-ea"/>
                      <a:cs typeface="+mn-cs"/>
                    </a:defRPr>
                  </a:pPr>
                  <a:endParaRPr lang="en-IQ"/>
                </a:p>
              </c:txPr>
              <c:dLblPos val="t"/>
              <c:showLegendKey val="0"/>
              <c:showVal val="1"/>
              <c:showCatName val="0"/>
              <c:showSerName val="0"/>
              <c:showPercent val="0"/>
              <c:showBubbleSize val="0"/>
              <c:extLst>
                <c:ext xmlns:c16="http://schemas.microsoft.com/office/drawing/2014/chart" uri="{C3380CC4-5D6E-409C-BE32-E72D297353CC}">
                  <c16:uniqueId val="{00000003-B81E-4C5F-B7A2-027332A086B5}"/>
                </c:ext>
              </c:extLst>
            </c:dLbl>
            <c:dLbl>
              <c:idx val="16"/>
              <c:delete val="1"/>
              <c:extLst>
                <c:ext xmlns:c15="http://schemas.microsoft.com/office/drawing/2012/chart" uri="{CE6537A1-D6FC-4f65-9D91-7224C49458BB}"/>
                <c:ext xmlns:c16="http://schemas.microsoft.com/office/drawing/2014/chart" uri="{C3380CC4-5D6E-409C-BE32-E72D297353CC}">
                  <c16:uniqueId val="{00000011-B81E-4C5F-B7A2-027332A086B5}"/>
                </c:ext>
              </c:extLst>
            </c:dLbl>
            <c:dLbl>
              <c:idx val="17"/>
              <c:delete val="1"/>
              <c:extLst>
                <c:ext xmlns:c15="http://schemas.microsoft.com/office/drawing/2012/chart" uri="{CE6537A1-D6FC-4f65-9D91-7224C49458BB}"/>
                <c:ext xmlns:c16="http://schemas.microsoft.com/office/drawing/2014/chart" uri="{C3380CC4-5D6E-409C-BE32-E72D297353CC}">
                  <c16:uniqueId val="{00000012-B81E-4C5F-B7A2-027332A086B5}"/>
                </c:ext>
              </c:extLst>
            </c:dLbl>
            <c:dLbl>
              <c:idx val="18"/>
              <c:delete val="1"/>
              <c:extLst>
                <c:ext xmlns:c15="http://schemas.microsoft.com/office/drawing/2012/chart" uri="{CE6537A1-D6FC-4f65-9D91-7224C49458BB}"/>
                <c:ext xmlns:c16="http://schemas.microsoft.com/office/drawing/2014/chart" uri="{C3380CC4-5D6E-409C-BE32-E72D297353CC}">
                  <c16:uniqueId val="{00000013-B81E-4C5F-B7A2-027332A086B5}"/>
                </c:ext>
              </c:extLst>
            </c:dLbl>
            <c:dLbl>
              <c:idx val="19"/>
              <c:delete val="1"/>
              <c:extLst>
                <c:ext xmlns:c15="http://schemas.microsoft.com/office/drawing/2012/chart" uri="{CE6537A1-D6FC-4f65-9D91-7224C49458BB}"/>
                <c:ext xmlns:c16="http://schemas.microsoft.com/office/drawing/2014/chart" uri="{C3380CC4-5D6E-409C-BE32-E72D297353CC}">
                  <c16:uniqueId val="{00000014-B81E-4C5F-B7A2-027332A086B5}"/>
                </c:ext>
              </c:extLst>
            </c:dLbl>
            <c:dLbl>
              <c:idx val="20"/>
              <c:layout>
                <c:manualLayout>
                  <c:x val="-3.1171210144517791E-2"/>
                  <c:y val="-6.8830116095636579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rgbClr val="C00000"/>
                      </a:solidFill>
                      <a:latin typeface="+mn-lt"/>
                      <a:ea typeface="+mn-ea"/>
                      <a:cs typeface="+mn-cs"/>
                    </a:defRPr>
                  </a:pPr>
                  <a:endParaRPr lang="en-IQ"/>
                </a:p>
              </c:txPr>
              <c:dLblPos val="r"/>
              <c:showLegendKey val="0"/>
              <c:showVal val="1"/>
              <c:showCatName val="0"/>
              <c:showSerName val="0"/>
              <c:showPercent val="0"/>
              <c:showBubbleSize val="0"/>
              <c:extLst>
                <c:ext xmlns:c15="http://schemas.microsoft.com/office/drawing/2012/chart" uri="{CE6537A1-D6FC-4f65-9D91-7224C49458BB}">
                  <c15:layout>
                    <c:manualLayout>
                      <c:w val="5.3111179107432134E-2"/>
                      <c:h val="6.7228528242984753E-2"/>
                    </c:manualLayout>
                  </c15:layout>
                </c:ext>
                <c:ext xmlns:c16="http://schemas.microsoft.com/office/drawing/2014/chart" uri="{C3380CC4-5D6E-409C-BE32-E72D297353CC}">
                  <c16:uniqueId val="{00000004-B81E-4C5F-B7A2-027332A086B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IQ"/>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Sheet1!$A$2:$A$22</c:f>
              <c:numCache>
                <c:formatCode>General</c:formatCode>
                <c:ptCount val="21"/>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numCache>
            </c:numRef>
          </c:xVal>
          <c:yVal>
            <c:numRef>
              <c:f>Sheet1!$B$2:$B$22</c:f>
              <c:numCache>
                <c:formatCode>#,##0</c:formatCode>
                <c:ptCount val="21"/>
                <c:pt idx="0">
                  <c:v>6171083</c:v>
                </c:pt>
                <c:pt idx="1">
                  <c:v>6298524</c:v>
                </c:pt>
                <c:pt idx="2">
                  <c:v>6427338</c:v>
                </c:pt>
                <c:pt idx="3">
                  <c:v>6557680</c:v>
                </c:pt>
                <c:pt idx="4">
                  <c:v>6689516</c:v>
                </c:pt>
                <c:pt idx="5">
                  <c:v>6822695</c:v>
                </c:pt>
                <c:pt idx="6">
                  <c:v>6956991</c:v>
                </c:pt>
                <c:pt idx="7">
                  <c:v>7092182</c:v>
                </c:pt>
                <c:pt idx="8">
                  <c:v>7228064</c:v>
                </c:pt>
                <c:pt idx="9">
                  <c:v>7364442</c:v>
                </c:pt>
                <c:pt idx="10">
                  <c:v>7501154</c:v>
                </c:pt>
                <c:pt idx="11">
                  <c:v>7638064</c:v>
                </c:pt>
                <c:pt idx="12">
                  <c:v>7775059</c:v>
                </c:pt>
                <c:pt idx="13">
                  <c:v>7912005</c:v>
                </c:pt>
                <c:pt idx="14">
                  <c:v>8048709</c:v>
                </c:pt>
                <c:pt idx="15">
                  <c:v>8184863</c:v>
                </c:pt>
                <c:pt idx="16">
                  <c:v>8320095</c:v>
                </c:pt>
                <c:pt idx="17">
                  <c:v>8453981</c:v>
                </c:pt>
                <c:pt idx="18">
                  <c:v>8586406</c:v>
                </c:pt>
                <c:pt idx="19">
                  <c:v>8717481</c:v>
                </c:pt>
                <c:pt idx="20">
                  <c:v>8847565</c:v>
                </c:pt>
              </c:numCache>
            </c:numRef>
          </c:yVal>
          <c:smooth val="1"/>
          <c:extLst>
            <c:ext xmlns:c16="http://schemas.microsoft.com/office/drawing/2014/chart" uri="{C3380CC4-5D6E-409C-BE32-E72D297353CC}">
              <c16:uniqueId val="{00000015-B81E-4C5F-B7A2-027332A086B5}"/>
            </c:ext>
          </c:extLst>
        </c:ser>
        <c:dLbls>
          <c:dLblPos val="t"/>
          <c:showLegendKey val="0"/>
          <c:showVal val="1"/>
          <c:showCatName val="0"/>
          <c:showSerName val="0"/>
          <c:showPercent val="0"/>
          <c:showBubbleSize val="0"/>
        </c:dLbls>
        <c:axId val="592803712"/>
        <c:axId val="592804544"/>
      </c:scatterChart>
      <c:valAx>
        <c:axId val="592803712"/>
        <c:scaling>
          <c:orientation val="minMax"/>
          <c:max val="2040"/>
          <c:min val="20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crossAx val="592804544"/>
        <c:crosses val="autoZero"/>
        <c:crossBetween val="midCat"/>
        <c:majorUnit val="5"/>
      </c:valAx>
      <c:valAx>
        <c:axId val="592804544"/>
        <c:scaling>
          <c:orientation val="minMax"/>
          <c:max val="9100000"/>
          <c:min val="500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crossAx val="592803712"/>
        <c:crosses val="autoZero"/>
        <c:crossBetween val="midCat"/>
        <c:majorUnit val="1000000"/>
        <c:dispUnits>
          <c:builtInUnit val="millions"/>
          <c:dispUnitsLbl>
            <c:spPr>
              <a:noFill/>
              <a:ln>
                <a:noFill/>
              </a:ln>
              <a:effectLst/>
            </c:spPr>
            <c:txPr>
              <a:bodyPr rot="-54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5">
                    <a:lumMod val="50000"/>
                  </a:schemeClr>
                </a:solidFill>
                <a:latin typeface="+mn-lt"/>
                <a:ea typeface="+mn-ea"/>
                <a:cs typeface="+mn-cs"/>
              </a:defRPr>
            </a:pPr>
            <a:r>
              <a:rPr lang="en-US" sz="2400" b="1" dirty="0">
                <a:solidFill>
                  <a:schemeClr val="accent5">
                    <a:lumMod val="50000"/>
                  </a:schemeClr>
                </a:solidFill>
              </a:rPr>
              <a:t>Internally displaced population</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5">
                  <a:lumMod val="50000"/>
                </a:schemeClr>
              </a:solidFill>
              <a:latin typeface="+mn-lt"/>
              <a:ea typeface="+mn-ea"/>
              <a:cs typeface="+mn-cs"/>
            </a:defRPr>
          </a:pPr>
          <a:endParaRPr lang="en-IQ"/>
        </a:p>
      </c:txPr>
    </c:title>
    <c:autoTitleDeleted val="0"/>
    <c:plotArea>
      <c:layout>
        <c:manualLayout>
          <c:layoutTarget val="inner"/>
          <c:xMode val="edge"/>
          <c:yMode val="edge"/>
          <c:x val="0.15912201079031787"/>
          <c:y val="0.15765091863517058"/>
          <c:w val="0.72847404491105283"/>
          <c:h val="0.73757992509966008"/>
        </c:manualLayout>
      </c:layout>
      <c:doughnutChart>
        <c:varyColors val="1"/>
        <c:ser>
          <c:idx val="0"/>
          <c:order val="0"/>
          <c:tx>
            <c:strRef>
              <c:f>Sheet1!$B$1</c:f>
              <c:strCache>
                <c:ptCount val="1"/>
                <c:pt idx="0">
                  <c:v>Internally displaced polpulation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22-4DFD-BCEC-F869835DD8C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22-4DFD-BCEC-F869835DD8C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22-4DFD-BCEC-F869835DD8C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IQ"/>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Erbil</c:v>
                </c:pt>
                <c:pt idx="1">
                  <c:v>Duhok</c:v>
                </c:pt>
                <c:pt idx="2">
                  <c:v>Sulaymaniah</c:v>
                </c:pt>
              </c:strCache>
            </c:strRef>
          </c:cat>
          <c:val>
            <c:numRef>
              <c:f>Sheet1!$B$2:$B$4</c:f>
              <c:numCache>
                <c:formatCode>General</c:formatCode>
                <c:ptCount val="3"/>
                <c:pt idx="0">
                  <c:v>257.39999999999998</c:v>
                </c:pt>
                <c:pt idx="1">
                  <c:v>625</c:v>
                </c:pt>
                <c:pt idx="2">
                  <c:v>229</c:v>
                </c:pt>
              </c:numCache>
            </c:numRef>
          </c:val>
          <c:extLst>
            <c:ext xmlns:c16="http://schemas.microsoft.com/office/drawing/2014/chart" uri="{C3380CC4-5D6E-409C-BE32-E72D297353CC}">
              <c16:uniqueId val="{00000000-BC07-47E7-A0DC-32FDD02B9DFA}"/>
            </c:ext>
          </c:extLst>
        </c:ser>
        <c:dLbls>
          <c:showLegendKey val="0"/>
          <c:showVal val="1"/>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5">
                    <a:lumMod val="50000"/>
                  </a:schemeClr>
                </a:solidFill>
                <a:latin typeface="+mn-lt"/>
                <a:ea typeface="+mn-ea"/>
                <a:cs typeface="+mn-cs"/>
              </a:defRPr>
            </a:pPr>
            <a:r>
              <a:rPr lang="en-US" sz="2400" b="1" dirty="0">
                <a:solidFill>
                  <a:schemeClr val="accent5">
                    <a:lumMod val="50000"/>
                  </a:schemeClr>
                </a:solidFill>
              </a:rPr>
              <a:t>Refugees</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5">
                  <a:lumMod val="50000"/>
                </a:schemeClr>
              </a:solidFill>
              <a:latin typeface="+mn-lt"/>
              <a:ea typeface="+mn-ea"/>
              <a:cs typeface="+mn-cs"/>
            </a:defRPr>
          </a:pPr>
          <a:endParaRPr lang="en-IQ"/>
        </a:p>
      </c:txPr>
    </c:title>
    <c:autoTitleDeleted val="0"/>
    <c:plotArea>
      <c:layout>
        <c:manualLayout>
          <c:layoutTarget val="inner"/>
          <c:xMode val="edge"/>
          <c:yMode val="edge"/>
          <c:x val="0.15912201079031787"/>
          <c:y val="0.13098276753304824"/>
          <c:w val="0.72847404491105283"/>
          <c:h val="0.73757992509966008"/>
        </c:manualLayout>
      </c:layout>
      <c:doughnutChart>
        <c:varyColors val="1"/>
        <c:ser>
          <c:idx val="0"/>
          <c:order val="0"/>
          <c:tx>
            <c:strRef>
              <c:f>Sheet1!$B$1</c:f>
              <c:strCache>
                <c:ptCount val="1"/>
                <c:pt idx="0">
                  <c:v>Internally displaced polpulation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CF-4E4D-9F7D-BFC9D6DB5E5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ECF-4E4D-9F7D-BFC9D6DB5E5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ECF-4E4D-9F7D-BFC9D6DB5E5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IQ"/>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Erbil</c:v>
                </c:pt>
                <c:pt idx="1">
                  <c:v>Duhok</c:v>
                </c:pt>
                <c:pt idx="2">
                  <c:v>Sulaymaniah</c:v>
                </c:pt>
              </c:strCache>
            </c:strRef>
          </c:cat>
          <c:val>
            <c:numRef>
              <c:f>Sheet1!$B$2:$B$4</c:f>
              <c:numCache>
                <c:formatCode>General</c:formatCode>
                <c:ptCount val="3"/>
                <c:pt idx="0">
                  <c:v>77.599999999999994</c:v>
                </c:pt>
                <c:pt idx="1">
                  <c:v>93</c:v>
                </c:pt>
                <c:pt idx="2">
                  <c:v>31</c:v>
                </c:pt>
              </c:numCache>
            </c:numRef>
          </c:val>
          <c:extLst>
            <c:ext xmlns:c16="http://schemas.microsoft.com/office/drawing/2014/chart" uri="{C3380CC4-5D6E-409C-BE32-E72D297353CC}">
              <c16:uniqueId val="{00000006-8ECF-4E4D-9F7D-BFC9D6DB5E5D}"/>
            </c:ext>
          </c:extLst>
        </c:ser>
        <c:dLbls>
          <c:showLegendKey val="0"/>
          <c:showVal val="1"/>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accent1">
                    <a:lumMod val="75000"/>
                  </a:schemeClr>
                </a:solidFill>
                <a:latin typeface="+mn-lt"/>
                <a:ea typeface="+mn-ea"/>
                <a:cs typeface="+mn-cs"/>
              </a:defRPr>
            </a:pPr>
            <a:r>
              <a:rPr lang="en-US" sz="2800" b="1" dirty="0">
                <a:solidFill>
                  <a:srgbClr val="C00000"/>
                </a:solidFill>
              </a:rPr>
              <a:t>Population projection for KRI, 2020-2040</a:t>
            </a:r>
          </a:p>
        </c:rich>
      </c:tx>
      <c:layout>
        <c:manualLayout>
          <c:xMode val="edge"/>
          <c:yMode val="edge"/>
          <c:x val="0.26577229103615435"/>
          <c:y val="1.2385254429493111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accent1">
                  <a:lumMod val="75000"/>
                </a:schemeClr>
              </a:solidFill>
              <a:latin typeface="+mn-lt"/>
              <a:ea typeface="+mn-ea"/>
              <a:cs typeface="+mn-cs"/>
            </a:defRPr>
          </a:pPr>
          <a:endParaRPr lang="en-IQ"/>
        </a:p>
      </c:txPr>
    </c:title>
    <c:autoTitleDeleted val="0"/>
    <c:plotArea>
      <c:layout>
        <c:manualLayout>
          <c:layoutTarget val="inner"/>
          <c:xMode val="edge"/>
          <c:yMode val="edge"/>
          <c:x val="9.7033373729637759E-2"/>
          <c:y val="0.12595157016364714"/>
          <c:w val="0.87282570336348186"/>
          <c:h val="0.78308642695082864"/>
        </c:manualLayout>
      </c:layout>
      <c:scatterChart>
        <c:scatterStyle val="smoothMarker"/>
        <c:varyColors val="0"/>
        <c:ser>
          <c:idx val="0"/>
          <c:order val="0"/>
          <c:tx>
            <c:strRef>
              <c:f>Sheet1!$B$1</c:f>
              <c:strCache>
                <c:ptCount val="1"/>
                <c:pt idx="0">
                  <c:v>Y-Values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Pt>
            <c:idx val="0"/>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6-0C5F-4D19-8640-9480165F2178}"/>
              </c:ext>
            </c:extLst>
          </c:dPt>
          <c:dPt>
            <c:idx val="5"/>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2-0C5F-4D19-8640-9480165F2178}"/>
              </c:ext>
            </c:extLst>
          </c:dPt>
          <c:dPt>
            <c:idx val="10"/>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3-0C5F-4D19-8640-9480165F2178}"/>
              </c:ext>
            </c:extLst>
          </c:dPt>
          <c:dPt>
            <c:idx val="15"/>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4-0C5F-4D19-8640-9480165F2178}"/>
              </c:ext>
            </c:extLst>
          </c:dPt>
          <c:dPt>
            <c:idx val="20"/>
            <c:marker>
              <c:symbol val="circle"/>
              <c:size val="10"/>
              <c:spPr>
                <a:solidFill>
                  <a:schemeClr val="accent1"/>
                </a:solidFill>
                <a:ln w="9525">
                  <a:solidFill>
                    <a:schemeClr val="accent1"/>
                  </a:solidFill>
                </a:ln>
                <a:effectLst/>
              </c:spPr>
            </c:marker>
            <c:bubble3D val="0"/>
            <c:extLst>
              <c:ext xmlns:c16="http://schemas.microsoft.com/office/drawing/2014/chart" uri="{C3380CC4-5D6E-409C-BE32-E72D297353CC}">
                <c16:uniqueId val="{00000015-0C5F-4D19-8640-9480165F2178}"/>
              </c:ext>
            </c:extLst>
          </c:dPt>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C5F-4D19-8640-9480165F2178}"/>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C5F-4D19-8640-9480165F2178}"/>
                </c:ext>
              </c:extLst>
            </c:dLbl>
            <c:dLbl>
              <c:idx val="1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0C5F-4D19-8640-9480165F2178}"/>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C5F-4D19-8640-9480165F217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C00000"/>
                    </a:solidFill>
                    <a:latin typeface="+mn-lt"/>
                    <a:ea typeface="+mn-ea"/>
                    <a:cs typeface="+mn-cs"/>
                  </a:defRPr>
                </a:pPr>
                <a:endParaRPr lang="en-IQ"/>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Sheet1!$A$2:$A$22</c:f>
              <c:numCache>
                <c:formatCode>General</c:formatCode>
                <c:ptCount val="21"/>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numCache>
            </c:numRef>
          </c:xVal>
          <c:yVal>
            <c:numRef>
              <c:f>Sheet1!$B$2:$B$22</c:f>
              <c:numCache>
                <c:formatCode>#,##0</c:formatCode>
                <c:ptCount val="21"/>
                <c:pt idx="0">
                  <c:v>6171083</c:v>
                </c:pt>
                <c:pt idx="1">
                  <c:v>6298524</c:v>
                </c:pt>
                <c:pt idx="2">
                  <c:v>6427338</c:v>
                </c:pt>
                <c:pt idx="3">
                  <c:v>6557680</c:v>
                </c:pt>
                <c:pt idx="4">
                  <c:v>6689516</c:v>
                </c:pt>
                <c:pt idx="5">
                  <c:v>6822695</c:v>
                </c:pt>
                <c:pt idx="6">
                  <c:v>6956991</c:v>
                </c:pt>
                <c:pt idx="7">
                  <c:v>7092182</c:v>
                </c:pt>
                <c:pt idx="8">
                  <c:v>7228064</c:v>
                </c:pt>
                <c:pt idx="9">
                  <c:v>7364442</c:v>
                </c:pt>
                <c:pt idx="10">
                  <c:v>7501154</c:v>
                </c:pt>
                <c:pt idx="11">
                  <c:v>7638064</c:v>
                </c:pt>
                <c:pt idx="12">
                  <c:v>7775059</c:v>
                </c:pt>
                <c:pt idx="13">
                  <c:v>7912005</c:v>
                </c:pt>
                <c:pt idx="14">
                  <c:v>8048709</c:v>
                </c:pt>
                <c:pt idx="15">
                  <c:v>8184863</c:v>
                </c:pt>
                <c:pt idx="16">
                  <c:v>8320095</c:v>
                </c:pt>
                <c:pt idx="17">
                  <c:v>8453981</c:v>
                </c:pt>
                <c:pt idx="18">
                  <c:v>8586406</c:v>
                </c:pt>
                <c:pt idx="19">
                  <c:v>8717481</c:v>
                </c:pt>
                <c:pt idx="20">
                  <c:v>8847565</c:v>
                </c:pt>
              </c:numCache>
            </c:numRef>
          </c:yVal>
          <c:smooth val="1"/>
          <c:extLst>
            <c:ext xmlns:c16="http://schemas.microsoft.com/office/drawing/2014/chart" uri="{C3380CC4-5D6E-409C-BE32-E72D297353CC}">
              <c16:uniqueId val="{00000000-0C5F-4D19-8640-9480165F2178}"/>
            </c:ext>
          </c:extLst>
        </c:ser>
        <c:dLbls>
          <c:showLegendKey val="0"/>
          <c:showVal val="0"/>
          <c:showCatName val="0"/>
          <c:showSerName val="0"/>
          <c:showPercent val="0"/>
          <c:showBubbleSize val="0"/>
        </c:dLbls>
        <c:axId val="592803712"/>
        <c:axId val="592804544"/>
      </c:scatterChart>
      <c:valAx>
        <c:axId val="592803712"/>
        <c:scaling>
          <c:orientation val="minMax"/>
          <c:max val="2040"/>
          <c:min val="20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crossAx val="592804544"/>
        <c:crosses val="autoZero"/>
        <c:crossBetween val="midCat"/>
        <c:majorUnit val="5"/>
      </c:valAx>
      <c:valAx>
        <c:axId val="592804544"/>
        <c:scaling>
          <c:orientation val="minMax"/>
          <c:max val="9000000"/>
          <c:min val="50000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crossAx val="592803712"/>
        <c:crosses val="autoZero"/>
        <c:crossBetween val="midCat"/>
        <c:majorUnit val="1000000"/>
        <c:dispUnits>
          <c:builtInUnit val="millions"/>
          <c:dispUnitsLbl>
            <c:spPr>
              <a:noFill/>
              <a:ln>
                <a:noFill/>
              </a:ln>
              <a:effectLst/>
            </c:spPr>
            <c:txPr>
              <a:bodyPr rot="-540000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IQ"/>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46668124817738E-2"/>
          <c:y val="2.2140377614088561E-2"/>
          <c:w val="0.87735527850685335"/>
          <c:h val="0.85860832416109278"/>
        </c:manualLayout>
      </c:layout>
      <c:barChart>
        <c:barDir val="bar"/>
        <c:grouping val="stacked"/>
        <c:varyColors val="0"/>
        <c:ser>
          <c:idx val="0"/>
          <c:order val="0"/>
          <c:tx>
            <c:strRef>
              <c:f>Sheet1!$B$1</c:f>
              <c:strCache>
                <c:ptCount val="1"/>
                <c:pt idx="0">
                  <c:v>Male</c:v>
                </c:pt>
              </c:strCache>
            </c:strRef>
          </c:tx>
          <c:spPr>
            <a:solidFill>
              <a:schemeClr val="accent5">
                <a:lumMod val="40000"/>
                <a:lumOff val="60000"/>
              </a:schemeClr>
            </a:solidFill>
            <a:ln>
              <a:noFill/>
            </a:ln>
            <a:effectLst/>
          </c:spPr>
          <c:invertIfNegative val="0"/>
          <c:cat>
            <c:strRef>
              <c:f>Sheet1!$A$2:$A$18</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Sheet1!$B$2:$B$18</c:f>
              <c:numCache>
                <c:formatCode>#,##0</c:formatCode>
                <c:ptCount val="17"/>
                <c:pt idx="0">
                  <c:v>-384359</c:v>
                </c:pt>
                <c:pt idx="1">
                  <c:v>-359176</c:v>
                </c:pt>
                <c:pt idx="2">
                  <c:v>-355159</c:v>
                </c:pt>
                <c:pt idx="3">
                  <c:v>-342134</c:v>
                </c:pt>
                <c:pt idx="4">
                  <c:v>-289495</c:v>
                </c:pt>
                <c:pt idx="5">
                  <c:v>-270949</c:v>
                </c:pt>
                <c:pt idx="6">
                  <c:v>-233264</c:v>
                </c:pt>
                <c:pt idx="7">
                  <c:v>-186240</c:v>
                </c:pt>
                <c:pt idx="8">
                  <c:v>-158983</c:v>
                </c:pt>
                <c:pt idx="9">
                  <c:v>-147477</c:v>
                </c:pt>
                <c:pt idx="10">
                  <c:v>-100052</c:v>
                </c:pt>
                <c:pt idx="11">
                  <c:v>-44358</c:v>
                </c:pt>
                <c:pt idx="12">
                  <c:v>-91629</c:v>
                </c:pt>
                <c:pt idx="13">
                  <c:v>-51555</c:v>
                </c:pt>
                <c:pt idx="14">
                  <c:v>-35145</c:v>
                </c:pt>
                <c:pt idx="15">
                  <c:v>-21063</c:v>
                </c:pt>
                <c:pt idx="16">
                  <c:v>-30167</c:v>
                </c:pt>
              </c:numCache>
            </c:numRef>
          </c:val>
          <c:extLst>
            <c:ext xmlns:c16="http://schemas.microsoft.com/office/drawing/2014/chart" uri="{C3380CC4-5D6E-409C-BE32-E72D297353CC}">
              <c16:uniqueId val="{00000000-55C1-4AE7-943F-05A56FDCA8BC}"/>
            </c:ext>
          </c:extLst>
        </c:ser>
        <c:ser>
          <c:idx val="1"/>
          <c:order val="1"/>
          <c:tx>
            <c:strRef>
              <c:f>Sheet1!$C$1</c:f>
              <c:strCache>
                <c:ptCount val="1"/>
                <c:pt idx="0">
                  <c:v>Female</c:v>
                </c:pt>
              </c:strCache>
            </c:strRef>
          </c:tx>
          <c:spPr>
            <a:solidFill>
              <a:schemeClr val="accent2">
                <a:lumMod val="20000"/>
                <a:lumOff val="80000"/>
              </a:schemeClr>
            </a:solidFill>
            <a:ln>
              <a:noFill/>
            </a:ln>
            <a:effectLst/>
          </c:spPr>
          <c:invertIfNegative val="0"/>
          <c:cat>
            <c:strRef>
              <c:f>Sheet1!$A$2:$A$18</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Sheet1!$C$2:$C$18</c:f>
              <c:numCache>
                <c:formatCode>#,##0</c:formatCode>
                <c:ptCount val="17"/>
                <c:pt idx="0">
                  <c:v>372854</c:v>
                </c:pt>
                <c:pt idx="1">
                  <c:v>339994</c:v>
                </c:pt>
                <c:pt idx="2">
                  <c:v>325122</c:v>
                </c:pt>
                <c:pt idx="3">
                  <c:v>328709</c:v>
                </c:pt>
                <c:pt idx="4">
                  <c:v>268612</c:v>
                </c:pt>
                <c:pt idx="5">
                  <c:v>256958</c:v>
                </c:pt>
                <c:pt idx="6">
                  <c:v>241642</c:v>
                </c:pt>
                <c:pt idx="7">
                  <c:v>204332</c:v>
                </c:pt>
                <c:pt idx="8">
                  <c:v>172566</c:v>
                </c:pt>
                <c:pt idx="9">
                  <c:v>140235</c:v>
                </c:pt>
                <c:pt idx="10">
                  <c:v>106660</c:v>
                </c:pt>
                <c:pt idx="11">
                  <c:v>74630</c:v>
                </c:pt>
                <c:pt idx="12">
                  <c:v>94122</c:v>
                </c:pt>
                <c:pt idx="13">
                  <c:v>54370</c:v>
                </c:pt>
                <c:pt idx="14">
                  <c:v>34052</c:v>
                </c:pt>
                <c:pt idx="15">
                  <c:v>22133</c:v>
                </c:pt>
                <c:pt idx="16">
                  <c:v>32887</c:v>
                </c:pt>
              </c:numCache>
            </c:numRef>
          </c:val>
          <c:extLst>
            <c:ext xmlns:c16="http://schemas.microsoft.com/office/drawing/2014/chart" uri="{C3380CC4-5D6E-409C-BE32-E72D297353CC}">
              <c16:uniqueId val="{00000001-55C1-4AE7-943F-05A56FDCA8BC}"/>
            </c:ext>
          </c:extLst>
        </c:ser>
        <c:dLbls>
          <c:showLegendKey val="0"/>
          <c:showVal val="0"/>
          <c:showCatName val="0"/>
          <c:showSerName val="0"/>
          <c:showPercent val="0"/>
          <c:showBubbleSize val="0"/>
        </c:dLbls>
        <c:gapWidth val="50"/>
        <c:overlap val="100"/>
        <c:axId val="863439760"/>
        <c:axId val="863456400"/>
      </c:barChart>
      <c:catAx>
        <c:axId val="8634397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n-IQ"/>
          </a:p>
        </c:txPr>
        <c:crossAx val="863456400"/>
        <c:crosses val="autoZero"/>
        <c:auto val="1"/>
        <c:lblAlgn val="ctr"/>
        <c:lblOffset val="100"/>
        <c:noMultiLvlLbl val="0"/>
      </c:catAx>
      <c:valAx>
        <c:axId val="863456400"/>
        <c:scaling>
          <c:orientation val="minMax"/>
          <c:max val="450000"/>
          <c:min val="-45000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n-IQ"/>
          </a:p>
        </c:txPr>
        <c:crossAx val="863439760"/>
        <c:crosses val="autoZero"/>
        <c:crossBetween val="between"/>
        <c:majorUnit val="1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n-IQ"/>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46668124817738E-2"/>
          <c:y val="1.8649634521491262E-2"/>
          <c:w val="0.87735527850685335"/>
          <c:h val="0.85860832416109278"/>
        </c:manualLayout>
      </c:layout>
      <c:barChart>
        <c:barDir val="bar"/>
        <c:grouping val="stacked"/>
        <c:varyColors val="0"/>
        <c:ser>
          <c:idx val="0"/>
          <c:order val="0"/>
          <c:tx>
            <c:strRef>
              <c:f>Sheet1!$B$1</c:f>
              <c:strCache>
                <c:ptCount val="1"/>
                <c:pt idx="0">
                  <c:v>Male</c:v>
                </c:pt>
              </c:strCache>
            </c:strRef>
          </c:tx>
          <c:spPr>
            <a:solidFill>
              <a:schemeClr val="accent5">
                <a:lumMod val="40000"/>
                <a:lumOff val="60000"/>
              </a:schemeClr>
            </a:solidFill>
            <a:ln>
              <a:noFill/>
            </a:ln>
            <a:effectLst/>
          </c:spPr>
          <c:invertIfNegative val="0"/>
          <c:cat>
            <c:strRef>
              <c:f>Sheet1!$A$2:$A$18</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Sheet1!$B$2:$B$18</c:f>
              <c:numCache>
                <c:formatCode>#,##0</c:formatCode>
                <c:ptCount val="17"/>
                <c:pt idx="0">
                  <c:v>-426176</c:v>
                </c:pt>
                <c:pt idx="1">
                  <c:v>-423776</c:v>
                </c:pt>
                <c:pt idx="2">
                  <c:v>-412275</c:v>
                </c:pt>
                <c:pt idx="3">
                  <c:v>-393244</c:v>
                </c:pt>
                <c:pt idx="4">
                  <c:v>-381374</c:v>
                </c:pt>
                <c:pt idx="5">
                  <c:v>-356666</c:v>
                </c:pt>
                <c:pt idx="6">
                  <c:v>-351930</c:v>
                </c:pt>
                <c:pt idx="7">
                  <c:v>-338010</c:v>
                </c:pt>
                <c:pt idx="8">
                  <c:v>-284810</c:v>
                </c:pt>
                <c:pt idx="9">
                  <c:v>-264664</c:v>
                </c:pt>
                <c:pt idx="10">
                  <c:v>-224870</c:v>
                </c:pt>
                <c:pt idx="11">
                  <c:v>-175314</c:v>
                </c:pt>
                <c:pt idx="12">
                  <c:v>-143561</c:v>
                </c:pt>
                <c:pt idx="13">
                  <c:v>-124342</c:v>
                </c:pt>
                <c:pt idx="14">
                  <c:v>-75801</c:v>
                </c:pt>
                <c:pt idx="15">
                  <c:v>-27868</c:v>
                </c:pt>
                <c:pt idx="16">
                  <c:v>-61925</c:v>
                </c:pt>
              </c:numCache>
            </c:numRef>
          </c:val>
          <c:extLst>
            <c:ext xmlns:c16="http://schemas.microsoft.com/office/drawing/2014/chart" uri="{C3380CC4-5D6E-409C-BE32-E72D297353CC}">
              <c16:uniqueId val="{00000000-352D-4D34-B532-3584E462D252}"/>
            </c:ext>
          </c:extLst>
        </c:ser>
        <c:ser>
          <c:idx val="1"/>
          <c:order val="1"/>
          <c:tx>
            <c:strRef>
              <c:f>Sheet1!$C$1</c:f>
              <c:strCache>
                <c:ptCount val="1"/>
                <c:pt idx="0">
                  <c:v>Female</c:v>
                </c:pt>
              </c:strCache>
            </c:strRef>
          </c:tx>
          <c:spPr>
            <a:solidFill>
              <a:schemeClr val="accent2">
                <a:lumMod val="20000"/>
                <a:lumOff val="80000"/>
              </a:schemeClr>
            </a:solidFill>
            <a:ln>
              <a:noFill/>
            </a:ln>
            <a:effectLst/>
          </c:spPr>
          <c:invertIfNegative val="0"/>
          <c:cat>
            <c:strRef>
              <c:f>Sheet1!$A$2:$A$18</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Sheet1!$C$2:$C$18</c:f>
              <c:numCache>
                <c:formatCode>#,##0</c:formatCode>
                <c:ptCount val="17"/>
                <c:pt idx="0">
                  <c:v>403484</c:v>
                </c:pt>
                <c:pt idx="1">
                  <c:v>400813</c:v>
                </c:pt>
                <c:pt idx="2">
                  <c:v>389669</c:v>
                </c:pt>
                <c:pt idx="3">
                  <c:v>371697</c:v>
                </c:pt>
                <c:pt idx="4">
                  <c:v>369831</c:v>
                </c:pt>
                <c:pt idx="5">
                  <c:v>338121</c:v>
                </c:pt>
                <c:pt idx="6">
                  <c:v>322856</c:v>
                </c:pt>
                <c:pt idx="7">
                  <c:v>325599</c:v>
                </c:pt>
                <c:pt idx="8">
                  <c:v>265103</c:v>
                </c:pt>
                <c:pt idx="9">
                  <c:v>252137</c:v>
                </c:pt>
                <c:pt idx="10">
                  <c:v>234935</c:v>
                </c:pt>
                <c:pt idx="11">
                  <c:v>195696</c:v>
                </c:pt>
                <c:pt idx="12">
                  <c:v>161241</c:v>
                </c:pt>
                <c:pt idx="13">
                  <c:v>125568</c:v>
                </c:pt>
                <c:pt idx="14">
                  <c:v>88615</c:v>
                </c:pt>
                <c:pt idx="15">
                  <c:v>54362</c:v>
                </c:pt>
                <c:pt idx="16">
                  <c:v>81231</c:v>
                </c:pt>
              </c:numCache>
            </c:numRef>
          </c:val>
          <c:extLst>
            <c:ext xmlns:c16="http://schemas.microsoft.com/office/drawing/2014/chart" uri="{C3380CC4-5D6E-409C-BE32-E72D297353CC}">
              <c16:uniqueId val="{00000001-352D-4D34-B532-3584E462D252}"/>
            </c:ext>
          </c:extLst>
        </c:ser>
        <c:dLbls>
          <c:showLegendKey val="0"/>
          <c:showVal val="0"/>
          <c:showCatName val="0"/>
          <c:showSerName val="0"/>
          <c:showPercent val="0"/>
          <c:showBubbleSize val="0"/>
        </c:dLbls>
        <c:gapWidth val="50"/>
        <c:overlap val="100"/>
        <c:axId val="863439760"/>
        <c:axId val="863456400"/>
      </c:barChart>
      <c:catAx>
        <c:axId val="8634397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n-IQ"/>
          </a:p>
        </c:txPr>
        <c:crossAx val="863456400"/>
        <c:crosses val="autoZero"/>
        <c:auto val="1"/>
        <c:lblAlgn val="ctr"/>
        <c:lblOffset val="100"/>
        <c:noMultiLvlLbl val="0"/>
      </c:catAx>
      <c:valAx>
        <c:axId val="863456400"/>
        <c:scaling>
          <c:orientation val="minMax"/>
          <c:max val="450000"/>
          <c:min val="-45000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n-IQ"/>
          </a:p>
        </c:txPr>
        <c:crossAx val="863439760"/>
        <c:crosses val="autoZero"/>
        <c:crossBetween val="between"/>
        <c:majorUnit val="1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accent1">
                  <a:lumMod val="75000"/>
                </a:schemeClr>
              </a:solidFill>
              <a:latin typeface="+mn-lt"/>
              <a:ea typeface="+mn-ea"/>
              <a:cs typeface="+mn-cs"/>
            </a:defRPr>
          </a:pPr>
          <a:endParaRPr lang="en-IQ"/>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Q"/>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79CF6-79C8-43DA-B011-E8E2275B66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696503-997B-4F07-B792-B0EB86DAE9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82C3B6-F364-4F28-9180-5554DDB5FAEF}"/>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FAF0E463-DAF6-4003-BECB-F0EE544CCA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E65D28-835A-41FD-AB81-3F11F6EFF92C}"/>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7076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F311-0F8D-4B61-9FD2-FD5F712EE40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B4ED18-1A08-4FA1-9ABA-FA0607C497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30E655-42FB-4807-BEE7-0B98E19F3931}"/>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AAB5E390-05DE-44C3-85BE-3A90E2E56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87A9F4-CB2D-4154-B932-833E2DE10609}"/>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263948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097D3E-F8D5-444C-ADFE-6DD210E6D9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15582A-39E9-484E-9A63-A39AF778D8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560D7A-1E78-46B0-9B7E-3887954297CE}"/>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ABDBCE2F-1B0C-4AF0-A042-8E58C228B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EDB524-FE82-40F9-B829-51479DC1B8AC}"/>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170201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678E2-7233-4F73-A826-793CFB7B90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FDBB1B-E8F2-4E16-B59F-F7BB5E357C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B63713-DCCC-478F-AD7F-9454D596A237}"/>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E81FC023-6929-44BA-A39D-FF6392E281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739446-C00C-40D6-B5CB-02B8194B4AD3}"/>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419496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DAF5-B49C-4F9E-8F15-A9085A0E3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250159-9D73-4528-A07F-E59B55A47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AEC2C4-6B34-4DF6-960F-B8BA30535EDC}"/>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874320F8-CAAE-4602-AE24-61A7784640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D74D2D-5188-47F1-A3CB-DFFFEDF6B03A}"/>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44916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814F-7CFC-48EB-A3DC-C2E0A9024A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532EB6-1F92-4F65-9F64-97FBBCB3F6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BCD1D8-2A2D-42ED-BCBD-A6D8165DC1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59D1BB-6D10-420A-89BA-2CE26F5C48F8}"/>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6" name="Footer Placeholder 5">
            <a:extLst>
              <a:ext uri="{FF2B5EF4-FFF2-40B4-BE49-F238E27FC236}">
                <a16:creationId xmlns:a16="http://schemas.microsoft.com/office/drawing/2014/main" id="{16536A9D-5078-48B7-AE19-5A8C83FF89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26BADB-87F1-43E0-9D22-2A31082E5D3A}"/>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168964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C9226-0DCB-446B-B966-0BD10A603B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50880D-E19F-4FA1-B5B1-698B117E2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D16580-05E9-4C9A-BE31-AFCF123406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5B9233-80E4-4798-B50E-6A591AC1B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D77653-9438-4924-B28E-01CF23ADA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702BF3-8A87-4F4C-9408-F7508C55D756}"/>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8" name="Footer Placeholder 7">
            <a:extLst>
              <a:ext uri="{FF2B5EF4-FFF2-40B4-BE49-F238E27FC236}">
                <a16:creationId xmlns:a16="http://schemas.microsoft.com/office/drawing/2014/main" id="{DB259C10-7B30-4EE5-8C29-C9877C88F7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009A7C-CC3E-4A5C-92EE-F6380D0A4315}"/>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300086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6C41-1D3C-42D5-95AA-77638B0919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13129F-8B3B-48E4-A64D-A5656D5F75F4}"/>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4" name="Footer Placeholder 3">
            <a:extLst>
              <a:ext uri="{FF2B5EF4-FFF2-40B4-BE49-F238E27FC236}">
                <a16:creationId xmlns:a16="http://schemas.microsoft.com/office/drawing/2014/main" id="{92D5085F-24F8-4A91-88B3-C6F4D09BD3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37F6D3-06E4-4289-955A-96C37D6EAC66}"/>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65966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EB4F31-A7B3-4091-B4F6-537B8E951B8D}"/>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3" name="Footer Placeholder 2">
            <a:extLst>
              <a:ext uri="{FF2B5EF4-FFF2-40B4-BE49-F238E27FC236}">
                <a16:creationId xmlns:a16="http://schemas.microsoft.com/office/drawing/2014/main" id="{8772E7DE-A5D8-41D3-9C85-548B3FAAF1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363797-1A2F-4642-8648-65E7F108D8CE}"/>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250328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FF18-4F6E-4398-8755-694D9317E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532CF0-34D1-4977-864E-9803AEAAAA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CB91D0-B2F1-4336-BF19-F020B45316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18308-D883-4D48-AED5-CD2F7952A247}"/>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6" name="Footer Placeholder 5">
            <a:extLst>
              <a:ext uri="{FF2B5EF4-FFF2-40B4-BE49-F238E27FC236}">
                <a16:creationId xmlns:a16="http://schemas.microsoft.com/office/drawing/2014/main" id="{FBA5DEE7-DE50-4D65-A7F0-1B5CF8C722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035FCC-FD88-432A-BDF6-4DE39B2AB409}"/>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259854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F834-42AF-4989-80EA-4C796EF30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10D216-EBA6-4AA3-A2AA-F3F1EDDAD4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C80408-F953-47A6-80D0-F3A5E49EB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4FF023-33CA-4C13-A918-53E4EC0F2630}"/>
              </a:ext>
            </a:extLst>
          </p:cNvPr>
          <p:cNvSpPr>
            <a:spLocks noGrp="1"/>
          </p:cNvSpPr>
          <p:nvPr>
            <p:ph type="dt" sz="half" idx="10"/>
          </p:nvPr>
        </p:nvSpPr>
        <p:spPr/>
        <p:txBody>
          <a:bodyPr/>
          <a:lstStyle/>
          <a:p>
            <a:fld id="{C5416393-6039-44C4-BED8-DE4E702B3C53}" type="datetimeFigureOut">
              <a:rPr lang="en-GB" smtClean="0"/>
              <a:t>16/06/2021</a:t>
            </a:fld>
            <a:endParaRPr lang="en-GB"/>
          </a:p>
        </p:txBody>
      </p:sp>
      <p:sp>
        <p:nvSpPr>
          <p:cNvPr id="6" name="Footer Placeholder 5">
            <a:extLst>
              <a:ext uri="{FF2B5EF4-FFF2-40B4-BE49-F238E27FC236}">
                <a16:creationId xmlns:a16="http://schemas.microsoft.com/office/drawing/2014/main" id="{264FF30E-622E-4731-9517-DCEAC08CEF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07956-B3F0-45BE-AEC6-A049D2661A27}"/>
              </a:ext>
            </a:extLst>
          </p:cNvPr>
          <p:cNvSpPr>
            <a:spLocks noGrp="1"/>
          </p:cNvSpPr>
          <p:nvPr>
            <p:ph type="sldNum" sz="quarter" idx="12"/>
          </p:nvPr>
        </p:nvSpPr>
        <p:spPr/>
        <p:txBody>
          <a:bodyPr/>
          <a:lstStyle/>
          <a:p>
            <a:fld id="{FA4BFD5A-F7C1-4B4D-9A26-9C12EA347E79}" type="slidenum">
              <a:rPr lang="en-GB" smtClean="0"/>
              <a:t>‹#›</a:t>
            </a:fld>
            <a:endParaRPr lang="en-GB"/>
          </a:p>
        </p:txBody>
      </p:sp>
    </p:spTree>
    <p:extLst>
      <p:ext uri="{BB962C8B-B14F-4D97-AF65-F5344CB8AC3E}">
        <p14:creationId xmlns:p14="http://schemas.microsoft.com/office/powerpoint/2010/main" val="328026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A39E7-6861-4EA4-8188-86DCC3D6F3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09BC69-C593-40D2-AE83-84135508C4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ADAEB-1F2F-4A5F-963B-772FE184CD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16393-6039-44C4-BED8-DE4E702B3C53}" type="datetimeFigureOut">
              <a:rPr lang="en-GB" smtClean="0"/>
              <a:t>16/06/2021</a:t>
            </a:fld>
            <a:endParaRPr lang="en-GB"/>
          </a:p>
        </p:txBody>
      </p:sp>
      <p:sp>
        <p:nvSpPr>
          <p:cNvPr id="5" name="Footer Placeholder 4">
            <a:extLst>
              <a:ext uri="{FF2B5EF4-FFF2-40B4-BE49-F238E27FC236}">
                <a16:creationId xmlns:a16="http://schemas.microsoft.com/office/drawing/2014/main" id="{3D5744E2-D071-4FA4-AC36-673CEA004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4FBFC1-4DF8-4AE8-86B7-9F68F2002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BFD5A-F7C1-4B4D-9A26-9C12EA347E79}" type="slidenum">
              <a:rPr lang="en-GB" smtClean="0"/>
              <a:t>‹#›</a:t>
            </a:fld>
            <a:endParaRPr lang="en-GB"/>
          </a:p>
        </p:txBody>
      </p:sp>
    </p:spTree>
    <p:extLst>
      <p:ext uri="{BB962C8B-B14F-4D97-AF65-F5344CB8AC3E}">
        <p14:creationId xmlns:p14="http://schemas.microsoft.com/office/powerpoint/2010/main" val="3128216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_Toc64563109"/><Relationship Id="rId3" Type="http://schemas.openxmlformats.org/officeDocument/2006/relationships/hyperlink" Target="#_Toc64563089"/><Relationship Id="rId7" Type="http://schemas.openxmlformats.org/officeDocument/2006/relationships/hyperlink" Target="#_Toc64563106"/><Relationship Id="rId2" Type="http://schemas.openxmlformats.org/officeDocument/2006/relationships/hyperlink" Target="#_Toc64563085"/><Relationship Id="rId1" Type="http://schemas.openxmlformats.org/officeDocument/2006/relationships/slideLayout" Target="../slideLayouts/slideLayout2.xml"/><Relationship Id="rId6" Type="http://schemas.openxmlformats.org/officeDocument/2006/relationships/hyperlink" Target="#_Toc64563105"/><Relationship Id="rId5" Type="http://schemas.openxmlformats.org/officeDocument/2006/relationships/hyperlink" Target="#_Toc64563100"/><Relationship Id="rId4" Type="http://schemas.openxmlformats.org/officeDocument/2006/relationships/hyperlink" Target="#_Toc64563097"/><Relationship Id="rId9" Type="http://schemas.openxmlformats.org/officeDocument/2006/relationships/hyperlink" Target="#_Toc64563113"/></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2" descr="Image result for overpopulation">
            <a:extLst>
              <a:ext uri="{FF2B5EF4-FFF2-40B4-BE49-F238E27FC236}">
                <a16:creationId xmlns:a16="http://schemas.microsoft.com/office/drawing/2014/main" id="{25CAE129-2CDE-45EC-86BE-3EBCFDE424F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0518" y="2649417"/>
            <a:ext cx="5303520" cy="3022064"/>
          </a:xfrm>
          <a:prstGeom prst="rect">
            <a:avLst/>
          </a:prstGeom>
          <a:noFill/>
          <a:extLst>
            <a:ext uri="{909E8E84-426E-40DD-AFC4-6F175D3DCCD1}">
              <a14:hiddenFill xmlns:a14="http://schemas.microsoft.com/office/drawing/2010/main">
                <a:solidFill>
                  <a:srgbClr val="FFFFFF"/>
                </a:solidFill>
              </a14:hiddenFill>
            </a:ext>
          </a:extLst>
        </p:spPr>
      </p:pic>
      <p:sp>
        <p:nvSpPr>
          <p:cNvPr id="55" name="Right Triangle 54">
            <a:extLst>
              <a:ext uri="{FF2B5EF4-FFF2-40B4-BE49-F238E27FC236}">
                <a16:creationId xmlns:a16="http://schemas.microsoft.com/office/drawing/2014/main" id="{016119AC-4E1E-4E48-9256-0320E38183C6}"/>
              </a:ext>
            </a:extLst>
          </p:cNvPr>
          <p:cNvSpPr/>
          <p:nvPr/>
        </p:nvSpPr>
        <p:spPr>
          <a:xfrm rot="5400000">
            <a:off x="5169170" y="1040767"/>
            <a:ext cx="2084727" cy="53020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6" name="Content Placeholder 4">
            <a:extLst>
              <a:ext uri="{FF2B5EF4-FFF2-40B4-BE49-F238E27FC236}">
                <a16:creationId xmlns:a16="http://schemas.microsoft.com/office/drawing/2014/main" id="{A014EB39-04B6-4803-9020-3CA6D232B680}"/>
              </a:ext>
            </a:extLst>
          </p:cNvPr>
          <p:cNvGraphicFramePr>
            <a:graphicFrameLocks/>
          </p:cNvGraphicFramePr>
          <p:nvPr>
            <p:extLst>
              <p:ext uri="{D42A27DB-BD31-4B8C-83A1-F6EECF244321}">
                <p14:modId xmlns:p14="http://schemas.microsoft.com/office/powerpoint/2010/main" val="3852259047"/>
              </p:ext>
            </p:extLst>
          </p:nvPr>
        </p:nvGraphicFramePr>
        <p:xfrm>
          <a:off x="2679700" y="2355850"/>
          <a:ext cx="6572251" cy="3966932"/>
        </p:xfrm>
        <a:graphic>
          <a:graphicData uri="http://schemas.openxmlformats.org/drawingml/2006/chart">
            <c:chart xmlns:c="http://schemas.openxmlformats.org/drawingml/2006/chart" xmlns:r="http://schemas.openxmlformats.org/officeDocument/2006/relationships" r:id="rId3"/>
          </a:graphicData>
        </a:graphic>
      </p:graphicFrame>
      <p:pic>
        <p:nvPicPr>
          <p:cNvPr id="59" name="Picture 4" descr="Image result for UNFPA logo">
            <a:extLst>
              <a:ext uri="{FF2B5EF4-FFF2-40B4-BE49-F238E27FC236}">
                <a16:creationId xmlns:a16="http://schemas.microsoft.com/office/drawing/2014/main" id="{B3D4ADD5-8C8D-437C-9432-D311609FFD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93"/>
            <a:ext cx="2103120" cy="2103120"/>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DB704A4A-9F95-446C-AB84-6E939D6847FB}"/>
              </a:ext>
            </a:extLst>
          </p:cNvPr>
          <p:cNvSpPr txBox="1"/>
          <p:nvPr/>
        </p:nvSpPr>
        <p:spPr>
          <a:xfrm>
            <a:off x="3065489" y="815873"/>
            <a:ext cx="6080384" cy="1426096"/>
          </a:xfrm>
          <a:prstGeom prst="rect">
            <a:avLst/>
          </a:prstGeom>
          <a:noFill/>
        </p:spPr>
        <p:txBody>
          <a:bodyPr wrap="square">
            <a:spAutoFit/>
          </a:bodyPr>
          <a:lstStyle/>
          <a:p>
            <a:pPr marL="0" marR="0" algn="ctr">
              <a:lnSpc>
                <a:spcPct val="125000"/>
              </a:lnSpc>
              <a:spcBef>
                <a:spcPts val="0"/>
              </a:spcBef>
              <a:spcAft>
                <a:spcPts val="0"/>
              </a:spcAft>
            </a:pPr>
            <a:r>
              <a:rPr lang="en-US" sz="3600" b="1" dirty="0">
                <a:ln w="9525" cap="flat" cmpd="sng" algn="ctr">
                  <a:solidFill>
                    <a:srgbClr val="FFFFFF"/>
                  </a:solidFill>
                  <a:prstDash val="solid"/>
                  <a:round/>
                </a:ln>
                <a:solidFill>
                  <a:schemeClr val="accent5">
                    <a:lumMod val="50000"/>
                  </a:schemeClr>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Kurdistan Region of Iraq</a:t>
            </a:r>
            <a:endParaRPr lang="en-GB" sz="3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25000"/>
              </a:lnSpc>
              <a:spcBef>
                <a:spcPts val="0"/>
              </a:spcBef>
              <a:spcAft>
                <a:spcPts val="0"/>
              </a:spcAft>
            </a:pPr>
            <a:r>
              <a:rPr lang="en-US" sz="3600" b="1" dirty="0">
                <a:ln w="9525" cap="flat" cmpd="sng" algn="ctr">
                  <a:solidFill>
                    <a:srgbClr val="FFFFFF"/>
                  </a:solidFill>
                  <a:prstDash val="solid"/>
                  <a:round/>
                </a:ln>
                <a:solidFill>
                  <a:schemeClr val="accent5">
                    <a:lumMod val="50000"/>
                  </a:schemeClr>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Population Analysis Report</a:t>
            </a:r>
          </a:p>
        </p:txBody>
      </p:sp>
      <p:pic>
        <p:nvPicPr>
          <p:cNvPr id="63" name="Picture 2" descr="Image result for Kurdistan logo">
            <a:extLst>
              <a:ext uri="{FF2B5EF4-FFF2-40B4-BE49-F238E27FC236}">
                <a16:creationId xmlns:a16="http://schemas.microsoft.com/office/drawing/2014/main" id="{10922550-306F-4A97-8961-7E3B7445A9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2387" y="67208"/>
            <a:ext cx="1828800" cy="1798405"/>
          </a:xfrm>
          <a:prstGeom prst="rect">
            <a:avLst/>
          </a:prstGeom>
          <a:noFill/>
          <a:extLst>
            <a:ext uri="{909E8E84-426E-40DD-AFC4-6F175D3DCCD1}">
              <a14:hiddenFill xmlns:a14="http://schemas.microsoft.com/office/drawing/2010/main">
                <a:solidFill>
                  <a:srgbClr val="FFFFFF"/>
                </a:solidFill>
              </a14:hiddenFill>
            </a:ext>
          </a:extLst>
        </p:spPr>
      </p:pic>
      <p:sp>
        <p:nvSpPr>
          <p:cNvPr id="4097" name="TextBox 4096">
            <a:extLst>
              <a:ext uri="{FF2B5EF4-FFF2-40B4-BE49-F238E27FC236}">
                <a16:creationId xmlns:a16="http://schemas.microsoft.com/office/drawing/2014/main" id="{D6AF3261-FDDB-4061-B181-0BF81D784005}"/>
              </a:ext>
            </a:extLst>
          </p:cNvPr>
          <p:cNvSpPr txBox="1"/>
          <p:nvPr/>
        </p:nvSpPr>
        <p:spPr>
          <a:xfrm>
            <a:off x="8851686" y="6360882"/>
            <a:ext cx="3261858" cy="400110"/>
          </a:xfrm>
          <a:prstGeom prst="rect">
            <a:avLst/>
          </a:prstGeom>
          <a:noFill/>
        </p:spPr>
        <p:txBody>
          <a:bodyPr wrap="square" rtlCol="0">
            <a:spAutoFit/>
          </a:bodyPr>
          <a:lstStyle/>
          <a:p>
            <a:pPr algn="r"/>
            <a:r>
              <a:rPr lang="en-US" sz="2000" b="1" dirty="0">
                <a:ln w="9525" cap="flat" cmpd="sng" algn="ctr">
                  <a:solidFill>
                    <a:srgbClr val="FFFFFF"/>
                  </a:solidFill>
                  <a:prstDash val="solid"/>
                  <a:round/>
                </a:ln>
                <a:solidFill>
                  <a:schemeClr val="accent5">
                    <a:lumMod val="50000"/>
                  </a:schemeClr>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June 2021</a:t>
            </a:r>
            <a:endParaRPr lang="en-GB" sz="2000" b="1" dirty="0">
              <a:solidFill>
                <a:schemeClr val="tx2">
                  <a:lumMod val="75000"/>
                </a:schemeClr>
              </a:solidFill>
            </a:endParaRPr>
          </a:p>
        </p:txBody>
      </p:sp>
      <p:sp>
        <p:nvSpPr>
          <p:cNvPr id="2" name="TextBox 1">
            <a:extLst>
              <a:ext uri="{FF2B5EF4-FFF2-40B4-BE49-F238E27FC236}">
                <a16:creationId xmlns:a16="http://schemas.microsoft.com/office/drawing/2014/main" id="{3B82911F-3B22-D14A-9CC7-A3D51385F945}"/>
              </a:ext>
            </a:extLst>
          </p:cNvPr>
          <p:cNvSpPr txBox="1"/>
          <p:nvPr/>
        </p:nvSpPr>
        <p:spPr>
          <a:xfrm>
            <a:off x="10320686" y="1865613"/>
            <a:ext cx="1540806" cy="369332"/>
          </a:xfrm>
          <a:prstGeom prst="rect">
            <a:avLst/>
          </a:prstGeom>
          <a:noFill/>
        </p:spPr>
        <p:txBody>
          <a:bodyPr wrap="none" rtlCol="0">
            <a:spAutoFit/>
          </a:bodyPr>
          <a:lstStyle/>
          <a:p>
            <a:r>
              <a:rPr lang="en-IQ" dirty="0"/>
              <a:t>وەزارەتی پلاندانان</a:t>
            </a:r>
          </a:p>
        </p:txBody>
      </p:sp>
    </p:spTree>
    <p:extLst>
      <p:ext uri="{BB962C8B-B14F-4D97-AF65-F5344CB8AC3E}">
        <p14:creationId xmlns:p14="http://schemas.microsoft.com/office/powerpoint/2010/main" val="71768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F4A9DA-ACC9-4A54-B21F-AFBE514BE258}"/>
              </a:ext>
            </a:extLst>
          </p:cNvPr>
          <p:cNvSpPr txBox="1"/>
          <p:nvPr/>
        </p:nvSpPr>
        <p:spPr>
          <a:xfrm>
            <a:off x="476250" y="429945"/>
            <a:ext cx="11385550" cy="584775"/>
          </a:xfrm>
          <a:prstGeom prst="rect">
            <a:avLst/>
          </a:prstGeom>
          <a:noFill/>
        </p:spPr>
        <p:txBody>
          <a:bodyPr wrap="square">
            <a:spAutoFit/>
          </a:bodyPr>
          <a:lstStyle/>
          <a:p>
            <a:pPr algn="ctr"/>
            <a:r>
              <a:rPr lang="en-GB" sz="3200" dirty="0">
                <a:solidFill>
                  <a:srgbClr val="C00000"/>
                </a:solidFill>
                <a:effectLst/>
                <a:latin typeface="Calibri" panose="020F0502020204030204" pitchFamily="34" charset="0"/>
                <a:ea typeface="Calibri" panose="020F0502020204030204" pitchFamily="34" charset="0"/>
              </a:rPr>
              <a:t>Implications of population dynamics on sustainable development</a:t>
            </a:r>
            <a:endParaRPr lang="en-GB" sz="3200" dirty="0">
              <a:solidFill>
                <a:srgbClr val="C00000"/>
              </a:solidFill>
            </a:endParaRPr>
          </a:p>
        </p:txBody>
      </p:sp>
      <p:graphicFrame>
        <p:nvGraphicFramePr>
          <p:cNvPr id="6" name="Table 6">
            <a:extLst>
              <a:ext uri="{FF2B5EF4-FFF2-40B4-BE49-F238E27FC236}">
                <a16:creationId xmlns:a16="http://schemas.microsoft.com/office/drawing/2014/main" id="{E8811EBD-E08F-4F6F-97BE-BA32B841001C}"/>
              </a:ext>
            </a:extLst>
          </p:cNvPr>
          <p:cNvGraphicFramePr>
            <a:graphicFrameLocks noGrp="1"/>
          </p:cNvGraphicFramePr>
          <p:nvPr>
            <p:extLst>
              <p:ext uri="{D42A27DB-BD31-4B8C-83A1-F6EECF244321}">
                <p14:modId xmlns:p14="http://schemas.microsoft.com/office/powerpoint/2010/main" val="2349339374"/>
              </p:ext>
            </p:extLst>
          </p:nvPr>
        </p:nvGraphicFramePr>
        <p:xfrm>
          <a:off x="641351" y="6231890"/>
          <a:ext cx="10881105" cy="397510"/>
        </p:xfrm>
        <a:graphic>
          <a:graphicData uri="http://schemas.openxmlformats.org/drawingml/2006/table">
            <a:tbl>
              <a:tblPr firstRow="1" bandRow="1">
                <a:tableStyleId>{5C22544A-7EE6-4342-B048-85BDC9FD1C3A}</a:tableStyleId>
              </a:tblPr>
              <a:tblGrid>
                <a:gridCol w="457115">
                  <a:extLst>
                    <a:ext uri="{9D8B030D-6E8A-4147-A177-3AD203B41FA5}">
                      <a16:colId xmlns:a16="http://schemas.microsoft.com/office/drawing/2014/main" val="473226208"/>
                    </a:ext>
                  </a:extLst>
                </a:gridCol>
                <a:gridCol w="3017520">
                  <a:extLst>
                    <a:ext uri="{9D8B030D-6E8A-4147-A177-3AD203B41FA5}">
                      <a16:colId xmlns:a16="http://schemas.microsoft.com/office/drawing/2014/main" val="3417712862"/>
                    </a:ext>
                  </a:extLst>
                </a:gridCol>
                <a:gridCol w="457115">
                  <a:extLst>
                    <a:ext uri="{9D8B030D-6E8A-4147-A177-3AD203B41FA5}">
                      <a16:colId xmlns:a16="http://schemas.microsoft.com/office/drawing/2014/main" val="4079570360"/>
                    </a:ext>
                  </a:extLst>
                </a:gridCol>
                <a:gridCol w="2651760">
                  <a:extLst>
                    <a:ext uri="{9D8B030D-6E8A-4147-A177-3AD203B41FA5}">
                      <a16:colId xmlns:a16="http://schemas.microsoft.com/office/drawing/2014/main" val="3800515055"/>
                    </a:ext>
                  </a:extLst>
                </a:gridCol>
                <a:gridCol w="457115">
                  <a:extLst>
                    <a:ext uri="{9D8B030D-6E8A-4147-A177-3AD203B41FA5}">
                      <a16:colId xmlns:a16="http://schemas.microsoft.com/office/drawing/2014/main" val="1117970927"/>
                    </a:ext>
                  </a:extLst>
                </a:gridCol>
                <a:gridCol w="3840480">
                  <a:extLst>
                    <a:ext uri="{9D8B030D-6E8A-4147-A177-3AD203B41FA5}">
                      <a16:colId xmlns:a16="http://schemas.microsoft.com/office/drawing/2014/main" val="85882730"/>
                    </a:ext>
                  </a:extLst>
                </a:gridCol>
              </a:tblGrid>
              <a:tr h="397510">
                <a:tc>
                  <a:txBody>
                    <a:bodyPr/>
                    <a:lstStyle/>
                    <a:p>
                      <a:endParaRPr lang="en-GB" sz="2000" b="0" dirty="0">
                        <a:solidFill>
                          <a:schemeClr val="accent1">
                            <a:lumMod val="75000"/>
                          </a:schemeClr>
                        </a:solidFill>
                      </a:endParaRPr>
                    </a:p>
                  </a:txBody>
                  <a:tcPr>
                    <a:solidFill>
                      <a:schemeClr val="accent6">
                        <a:lumMod val="20000"/>
                        <a:lumOff val="80000"/>
                      </a:schemeClr>
                    </a:solidFill>
                  </a:tcPr>
                </a:tc>
                <a:tc>
                  <a:txBody>
                    <a:bodyPr/>
                    <a:lstStyle/>
                    <a:p>
                      <a:r>
                        <a:rPr lang="en-US" sz="2000" b="0" dirty="0">
                          <a:solidFill>
                            <a:schemeClr val="accent1">
                              <a:lumMod val="75000"/>
                            </a:schemeClr>
                          </a:solidFill>
                        </a:rPr>
                        <a:t>Room for improving quality</a:t>
                      </a:r>
                      <a:endParaRPr lang="en-GB" sz="2000" b="0" dirty="0">
                        <a:solidFill>
                          <a:schemeClr val="accent1">
                            <a:lumMod val="75000"/>
                          </a:schemeClr>
                        </a:solidFill>
                      </a:endParaRPr>
                    </a:p>
                  </a:txBody>
                  <a:tcPr>
                    <a:noFill/>
                  </a:tcPr>
                </a:tc>
                <a:tc>
                  <a:txBody>
                    <a:bodyPr/>
                    <a:lstStyle/>
                    <a:p>
                      <a:endParaRPr lang="en-GB" sz="2000" b="0" dirty="0">
                        <a:solidFill>
                          <a:schemeClr val="accent1">
                            <a:lumMod val="75000"/>
                          </a:schemeClr>
                        </a:solidFill>
                      </a:endParaRPr>
                    </a:p>
                  </a:txBody>
                  <a:tcPr>
                    <a:solidFill>
                      <a:srgbClr val="FFDF79"/>
                    </a:solidFill>
                  </a:tcPr>
                </a:tc>
                <a:tc>
                  <a:txBody>
                    <a:bodyPr/>
                    <a:lstStyle/>
                    <a:p>
                      <a:r>
                        <a:rPr lang="en-US" sz="2000" b="0" dirty="0">
                          <a:solidFill>
                            <a:schemeClr val="accent1">
                              <a:lumMod val="75000"/>
                            </a:schemeClr>
                          </a:solidFill>
                        </a:rPr>
                        <a:t>More resources needed</a:t>
                      </a:r>
                      <a:endParaRPr lang="en-GB" sz="2000" b="0" dirty="0">
                        <a:solidFill>
                          <a:schemeClr val="accent1">
                            <a:lumMod val="75000"/>
                          </a:schemeClr>
                        </a:solidFill>
                      </a:endParaRPr>
                    </a:p>
                  </a:txBody>
                  <a:tcPr>
                    <a:noFill/>
                  </a:tcPr>
                </a:tc>
                <a:tc>
                  <a:txBody>
                    <a:bodyPr/>
                    <a:lstStyle/>
                    <a:p>
                      <a:endParaRPr lang="en-GB" sz="2000" b="0" u="sng" dirty="0">
                        <a:solidFill>
                          <a:schemeClr val="accent1">
                            <a:lumMod val="75000"/>
                          </a:schemeClr>
                        </a:solidFill>
                      </a:endParaRPr>
                    </a:p>
                  </a:txBody>
                  <a:tcPr>
                    <a:solidFill>
                      <a:srgbClr val="FF6600"/>
                    </a:solidFill>
                  </a:tcPr>
                </a:tc>
                <a:tc>
                  <a:txBody>
                    <a:bodyPr/>
                    <a:lstStyle/>
                    <a:p>
                      <a:r>
                        <a:rPr lang="en-US" sz="2000" b="0" dirty="0">
                          <a:solidFill>
                            <a:schemeClr val="accent1">
                              <a:lumMod val="75000"/>
                            </a:schemeClr>
                          </a:solidFill>
                        </a:rPr>
                        <a:t>Large increase in resources needed</a:t>
                      </a:r>
                      <a:endParaRPr lang="en-GB" sz="2000" b="0" dirty="0">
                        <a:solidFill>
                          <a:schemeClr val="accent1">
                            <a:lumMod val="75000"/>
                          </a:schemeClr>
                        </a:solidFill>
                      </a:endParaRPr>
                    </a:p>
                  </a:txBody>
                  <a:tcPr>
                    <a:noFill/>
                  </a:tcPr>
                </a:tc>
                <a:extLst>
                  <a:ext uri="{0D108BD9-81ED-4DB2-BD59-A6C34878D82A}">
                    <a16:rowId xmlns:a16="http://schemas.microsoft.com/office/drawing/2014/main" val="394044145"/>
                  </a:ext>
                </a:extLst>
              </a:tr>
            </a:tbl>
          </a:graphicData>
        </a:graphic>
      </p:graphicFrame>
      <p:sp>
        <p:nvSpPr>
          <p:cNvPr id="7" name="Rectangle 6">
            <a:extLst>
              <a:ext uri="{FF2B5EF4-FFF2-40B4-BE49-F238E27FC236}">
                <a16:creationId xmlns:a16="http://schemas.microsoft.com/office/drawing/2014/main" id="{36B71456-7404-408C-BC3C-EDE151C88791}"/>
              </a:ext>
            </a:extLst>
          </p:cNvPr>
          <p:cNvSpPr/>
          <p:nvPr/>
        </p:nvSpPr>
        <p:spPr>
          <a:xfrm>
            <a:off x="3683000" y="1428750"/>
            <a:ext cx="3017520" cy="461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AD047152-C44E-41CD-8DB6-14AE02CAC019}"/>
              </a:ext>
            </a:extLst>
          </p:cNvPr>
          <p:cNvSpPr/>
          <p:nvPr/>
        </p:nvSpPr>
        <p:spPr>
          <a:xfrm>
            <a:off x="412750" y="6159500"/>
            <a:ext cx="11247120" cy="59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CACF01B5-AE61-4EB2-98CF-FEF26F0342A4}"/>
              </a:ext>
            </a:extLst>
          </p:cNvPr>
          <p:cNvGraphicFramePr>
            <a:graphicFrameLocks noGrp="1"/>
          </p:cNvGraphicFramePr>
          <p:nvPr>
            <p:extLst>
              <p:ext uri="{D42A27DB-BD31-4B8C-83A1-F6EECF244321}">
                <p14:modId xmlns:p14="http://schemas.microsoft.com/office/powerpoint/2010/main" val="238082800"/>
              </p:ext>
            </p:extLst>
          </p:nvPr>
        </p:nvGraphicFramePr>
        <p:xfrm>
          <a:off x="730250" y="1492250"/>
          <a:ext cx="10687052" cy="4995355"/>
        </p:xfrm>
        <a:graphic>
          <a:graphicData uri="http://schemas.openxmlformats.org/drawingml/2006/table">
            <a:tbl>
              <a:tblPr firstRow="1" firstCol="1" bandRow="1">
                <a:tableStyleId>{5C22544A-7EE6-4342-B048-85BDC9FD1C3A}</a:tableStyleId>
              </a:tblPr>
              <a:tblGrid>
                <a:gridCol w="2652907">
                  <a:extLst>
                    <a:ext uri="{9D8B030D-6E8A-4147-A177-3AD203B41FA5}">
                      <a16:colId xmlns:a16="http://schemas.microsoft.com/office/drawing/2014/main" val="3088691238"/>
                    </a:ext>
                  </a:extLst>
                </a:gridCol>
                <a:gridCol w="1459099">
                  <a:extLst>
                    <a:ext uri="{9D8B030D-6E8A-4147-A177-3AD203B41FA5}">
                      <a16:colId xmlns:a16="http://schemas.microsoft.com/office/drawing/2014/main" val="911128546"/>
                    </a:ext>
                  </a:extLst>
                </a:gridCol>
                <a:gridCol w="1459099">
                  <a:extLst>
                    <a:ext uri="{9D8B030D-6E8A-4147-A177-3AD203B41FA5}">
                      <a16:colId xmlns:a16="http://schemas.microsoft.com/office/drawing/2014/main" val="3296596928"/>
                    </a:ext>
                  </a:extLst>
                </a:gridCol>
                <a:gridCol w="1459099">
                  <a:extLst>
                    <a:ext uri="{9D8B030D-6E8A-4147-A177-3AD203B41FA5}">
                      <a16:colId xmlns:a16="http://schemas.microsoft.com/office/drawing/2014/main" val="1668471346"/>
                    </a:ext>
                  </a:extLst>
                </a:gridCol>
                <a:gridCol w="1828424">
                  <a:extLst>
                    <a:ext uri="{9D8B030D-6E8A-4147-A177-3AD203B41FA5}">
                      <a16:colId xmlns:a16="http://schemas.microsoft.com/office/drawing/2014/main" val="2190885509"/>
                    </a:ext>
                  </a:extLst>
                </a:gridCol>
                <a:gridCol w="1828424">
                  <a:extLst>
                    <a:ext uri="{9D8B030D-6E8A-4147-A177-3AD203B41FA5}">
                      <a16:colId xmlns:a16="http://schemas.microsoft.com/office/drawing/2014/main" val="3916720159"/>
                    </a:ext>
                  </a:extLst>
                </a:gridCol>
              </a:tblGrid>
              <a:tr h="365760">
                <a:tc>
                  <a:txBody>
                    <a:bodyPr/>
                    <a:lstStyle/>
                    <a:p>
                      <a:pPr marL="0" marR="0" algn="ctr">
                        <a:lnSpc>
                          <a:spcPct val="125000"/>
                        </a:lnSpc>
                        <a:spcBef>
                          <a:spcPts val="0"/>
                        </a:spcBef>
                        <a:spcAft>
                          <a:spcPts val="0"/>
                        </a:spcAft>
                      </a:pPr>
                      <a:r>
                        <a:rPr lang="en-GB" sz="2400">
                          <a:effectLst/>
                          <a:latin typeface="+mn-lt"/>
                        </a:rPr>
                        <a:t> </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ctr">
                        <a:lnSpc>
                          <a:spcPct val="125000"/>
                        </a:lnSpc>
                        <a:spcBef>
                          <a:spcPts val="0"/>
                        </a:spcBef>
                        <a:spcAft>
                          <a:spcPts val="0"/>
                        </a:spcAft>
                      </a:pPr>
                      <a:r>
                        <a:rPr lang="en-GB" sz="2400" dirty="0">
                          <a:effectLst/>
                          <a:latin typeface="+mn-lt"/>
                        </a:rPr>
                        <a:t>2020</a:t>
                      </a:r>
                      <a:endParaRPr lang="en-GB" sz="2400" dirty="0">
                        <a:effectLst/>
                        <a:latin typeface="+mn-lt"/>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algn="ctr">
                        <a:lnSpc>
                          <a:spcPct val="125000"/>
                        </a:lnSpc>
                        <a:spcBef>
                          <a:spcPts val="0"/>
                        </a:spcBef>
                        <a:spcAft>
                          <a:spcPts val="0"/>
                        </a:spcAft>
                      </a:pPr>
                      <a:r>
                        <a:rPr lang="en-GB" sz="2400" dirty="0">
                          <a:effectLst/>
                          <a:latin typeface="+mn-lt"/>
                        </a:rPr>
                        <a:t>2030</a:t>
                      </a:r>
                      <a:endParaRPr lang="en-GB" sz="2400" dirty="0">
                        <a:effectLst/>
                        <a:latin typeface="+mn-lt"/>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algn="ctr">
                        <a:lnSpc>
                          <a:spcPct val="125000"/>
                        </a:lnSpc>
                        <a:spcBef>
                          <a:spcPts val="0"/>
                        </a:spcBef>
                        <a:spcAft>
                          <a:spcPts val="0"/>
                        </a:spcAft>
                      </a:pPr>
                      <a:r>
                        <a:rPr lang="en-GB" sz="2400" dirty="0">
                          <a:effectLst/>
                          <a:latin typeface="+mn-lt"/>
                        </a:rPr>
                        <a:t>2040</a:t>
                      </a:r>
                      <a:endParaRPr lang="en-GB" sz="2400" dirty="0">
                        <a:effectLst/>
                        <a:latin typeface="+mn-lt"/>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0" marR="0" algn="ctr">
                        <a:lnSpc>
                          <a:spcPct val="12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Change 2020 to 2030</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en-US" sz="2400" dirty="0">
                          <a:effectLst/>
                          <a:latin typeface="+mn-lt"/>
                          <a:ea typeface="Calibri" panose="020F0502020204030204" pitchFamily="34" charset="0"/>
                          <a:cs typeface="Arial" panose="020B0604020202020204" pitchFamily="34" charset="0"/>
                        </a:rPr>
                        <a:t>Change 2030 to 2040</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571620206"/>
                  </a:ext>
                </a:extLst>
              </a:tr>
              <a:tr h="457200">
                <a:tc>
                  <a:txBody>
                    <a:bodyPr/>
                    <a:lstStyle/>
                    <a:p>
                      <a:pPr marL="0" marR="0">
                        <a:lnSpc>
                          <a:spcPct val="125000"/>
                        </a:lnSpc>
                        <a:spcBef>
                          <a:spcPts val="0"/>
                        </a:spcBef>
                        <a:spcAft>
                          <a:spcPts val="0"/>
                        </a:spcAft>
                      </a:pPr>
                      <a:r>
                        <a:rPr lang="en-GB" sz="2400">
                          <a:effectLst/>
                          <a:latin typeface="+mn-lt"/>
                        </a:rPr>
                        <a:t>Population 0-4</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dirty="0">
                          <a:solidFill>
                            <a:schemeClr val="accent5">
                              <a:lumMod val="50000"/>
                            </a:schemeClr>
                          </a:solidFill>
                          <a:effectLst/>
                          <a:latin typeface="Calibri" panose="020F0502020204030204" pitchFamily="34" charset="0"/>
                        </a:rPr>
                        <a:t>757,213</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805,272</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829,660</a:t>
                      </a:r>
                    </a:p>
                  </a:txBody>
                  <a:tcPr marL="3810" marT="3810" marB="0" anchor="b">
                    <a:solidFill>
                      <a:schemeClr val="bg1">
                        <a:lumMod val="75000"/>
                      </a:schemeClr>
                    </a:solidFill>
                  </a:tcPr>
                </a:tc>
                <a:tc>
                  <a:txBody>
                    <a:bodyPr/>
                    <a:lstStyle/>
                    <a:p>
                      <a:pPr algn="r" fontAlgn="b"/>
                      <a:r>
                        <a:rPr lang="en-GB" sz="2400" b="0" i="0" u="none" strike="noStrike" dirty="0">
                          <a:solidFill>
                            <a:schemeClr val="accent5">
                              <a:lumMod val="50000"/>
                            </a:schemeClr>
                          </a:solidFill>
                          <a:effectLst/>
                          <a:latin typeface="Calibri" panose="020F0502020204030204" pitchFamily="34" charset="0"/>
                        </a:rPr>
                        <a:t>6.3</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3.0</a:t>
                      </a:r>
                    </a:p>
                  </a:txBody>
                  <a:tcPr marL="3810" marT="3810" marB="0" anchor="b">
                    <a:solidFill>
                      <a:schemeClr val="bg1">
                        <a:lumMod val="75000"/>
                      </a:schemeClr>
                    </a:solidFill>
                  </a:tcPr>
                </a:tc>
                <a:extLst>
                  <a:ext uri="{0D108BD9-81ED-4DB2-BD59-A6C34878D82A}">
                    <a16:rowId xmlns:a16="http://schemas.microsoft.com/office/drawing/2014/main" val="3245569979"/>
                  </a:ext>
                </a:extLst>
              </a:tr>
              <a:tr h="457200">
                <a:tc>
                  <a:txBody>
                    <a:bodyPr/>
                    <a:lstStyle/>
                    <a:p>
                      <a:pPr marL="0" marR="0">
                        <a:lnSpc>
                          <a:spcPct val="125000"/>
                        </a:lnSpc>
                        <a:spcBef>
                          <a:spcPts val="0"/>
                        </a:spcBef>
                        <a:spcAft>
                          <a:spcPts val="0"/>
                        </a:spcAft>
                      </a:pPr>
                      <a:r>
                        <a:rPr lang="en-GB" sz="2400" dirty="0">
                          <a:effectLst/>
                          <a:latin typeface="+mn-lt"/>
                        </a:rPr>
                        <a:t>Population 5-14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1,379,451</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1,519,691</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1,626,533</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10.2</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7.0</a:t>
                      </a:r>
                    </a:p>
                  </a:txBody>
                  <a:tcPr marL="3810" marT="3810" marB="0" anchor="b">
                    <a:noFill/>
                  </a:tcPr>
                </a:tc>
                <a:extLst>
                  <a:ext uri="{0D108BD9-81ED-4DB2-BD59-A6C34878D82A}">
                    <a16:rowId xmlns:a16="http://schemas.microsoft.com/office/drawing/2014/main" val="1804547134"/>
                  </a:ext>
                </a:extLst>
              </a:tr>
              <a:tr h="457200">
                <a:tc>
                  <a:txBody>
                    <a:bodyPr/>
                    <a:lstStyle/>
                    <a:p>
                      <a:pPr marL="0" marR="0">
                        <a:lnSpc>
                          <a:spcPct val="125000"/>
                        </a:lnSpc>
                        <a:spcBef>
                          <a:spcPts val="0"/>
                        </a:spcBef>
                        <a:spcAft>
                          <a:spcPts val="0"/>
                        </a:spcAft>
                      </a:pPr>
                      <a:r>
                        <a:rPr lang="en-GB" sz="2400" dirty="0">
                          <a:effectLst/>
                          <a:latin typeface="+mn-lt"/>
                        </a:rPr>
                        <a:t>Population 15-24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1,228,950</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1,375,408</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1,516,147</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11.9</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10.2</a:t>
                      </a:r>
                    </a:p>
                  </a:txBody>
                  <a:tcPr marL="3810" marT="3810" marB="0" anchor="b">
                    <a:solidFill>
                      <a:schemeClr val="bg1">
                        <a:lumMod val="75000"/>
                      </a:schemeClr>
                    </a:solidFill>
                  </a:tcPr>
                </a:tc>
                <a:extLst>
                  <a:ext uri="{0D108BD9-81ED-4DB2-BD59-A6C34878D82A}">
                    <a16:rowId xmlns:a16="http://schemas.microsoft.com/office/drawing/2014/main" val="2754100924"/>
                  </a:ext>
                </a:extLst>
              </a:tr>
              <a:tr h="457200">
                <a:tc>
                  <a:txBody>
                    <a:bodyPr/>
                    <a:lstStyle/>
                    <a:p>
                      <a:pPr marL="0" marR="0">
                        <a:lnSpc>
                          <a:spcPct val="125000"/>
                        </a:lnSpc>
                        <a:spcBef>
                          <a:spcPts val="0"/>
                        </a:spcBef>
                        <a:spcAft>
                          <a:spcPts val="0"/>
                        </a:spcAft>
                      </a:pPr>
                      <a:r>
                        <a:rPr lang="en-GB" sz="2400" dirty="0">
                          <a:effectLst/>
                          <a:latin typeface="+mn-lt"/>
                        </a:rPr>
                        <a:t>Population 15-64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3,753,047</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4,767,264</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5,751,659</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27.0</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20.6</a:t>
                      </a:r>
                    </a:p>
                  </a:txBody>
                  <a:tcPr marL="3810" marT="3810" marB="0" anchor="b">
                    <a:noFill/>
                  </a:tcPr>
                </a:tc>
                <a:extLst>
                  <a:ext uri="{0D108BD9-81ED-4DB2-BD59-A6C34878D82A}">
                    <a16:rowId xmlns:a16="http://schemas.microsoft.com/office/drawing/2014/main" val="2191207125"/>
                  </a:ext>
                </a:extLst>
              </a:tr>
              <a:tr h="457200">
                <a:tc>
                  <a:txBody>
                    <a:bodyPr/>
                    <a:lstStyle/>
                    <a:p>
                      <a:pPr marL="0" marR="0">
                        <a:lnSpc>
                          <a:spcPct val="125000"/>
                        </a:lnSpc>
                        <a:spcBef>
                          <a:spcPts val="0"/>
                        </a:spcBef>
                        <a:spcAft>
                          <a:spcPts val="0"/>
                        </a:spcAft>
                      </a:pPr>
                      <a:r>
                        <a:rPr lang="en-GB" sz="2400" dirty="0">
                          <a:effectLst/>
                          <a:latin typeface="+mn-lt"/>
                        </a:rPr>
                        <a:t>Population 65+</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281,372</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408,927</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639,712</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45.3</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56.4</a:t>
                      </a:r>
                    </a:p>
                  </a:txBody>
                  <a:tcPr marL="3810" marT="3810" marB="0" anchor="b">
                    <a:solidFill>
                      <a:schemeClr val="bg1">
                        <a:lumMod val="75000"/>
                      </a:schemeClr>
                    </a:solidFill>
                  </a:tcPr>
                </a:tc>
                <a:extLst>
                  <a:ext uri="{0D108BD9-81ED-4DB2-BD59-A6C34878D82A}">
                    <a16:rowId xmlns:a16="http://schemas.microsoft.com/office/drawing/2014/main" val="1908206735"/>
                  </a:ext>
                </a:extLst>
              </a:tr>
              <a:tr h="457200">
                <a:tc>
                  <a:txBody>
                    <a:bodyPr/>
                    <a:lstStyle/>
                    <a:p>
                      <a:pPr marL="0" marR="0">
                        <a:lnSpc>
                          <a:spcPct val="125000"/>
                        </a:lnSpc>
                        <a:spcBef>
                          <a:spcPts val="0"/>
                        </a:spcBef>
                        <a:spcAft>
                          <a:spcPts val="0"/>
                        </a:spcAft>
                      </a:pPr>
                      <a:r>
                        <a:rPr lang="en-GB" sz="2400" dirty="0">
                          <a:effectLst/>
                          <a:latin typeface="+mn-lt"/>
                        </a:rPr>
                        <a:t>Females 15-49</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1,613,054</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1,953,735</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2,245,345</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21.1</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14.9</a:t>
                      </a:r>
                    </a:p>
                  </a:txBody>
                  <a:tcPr marL="3810" marT="3810" marB="0" anchor="b">
                    <a:noFill/>
                  </a:tcPr>
                </a:tc>
                <a:extLst>
                  <a:ext uri="{0D108BD9-81ED-4DB2-BD59-A6C34878D82A}">
                    <a16:rowId xmlns:a16="http://schemas.microsoft.com/office/drawing/2014/main" val="2014365421"/>
                  </a:ext>
                </a:extLst>
              </a:tr>
              <a:tr h="457200">
                <a:tc>
                  <a:txBody>
                    <a:bodyPr/>
                    <a:lstStyle/>
                    <a:p>
                      <a:pPr marL="0" marR="0">
                        <a:lnSpc>
                          <a:spcPct val="125000"/>
                        </a:lnSpc>
                        <a:spcBef>
                          <a:spcPts val="0"/>
                        </a:spcBef>
                        <a:spcAft>
                          <a:spcPts val="0"/>
                        </a:spcAft>
                      </a:pPr>
                      <a:r>
                        <a:rPr lang="en-GB" sz="2400">
                          <a:effectLst/>
                          <a:latin typeface="+mn-lt"/>
                        </a:rPr>
                        <a:t>Population 6-11</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829,400</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923,669</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982,991</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11.4</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6.4</a:t>
                      </a:r>
                    </a:p>
                  </a:txBody>
                  <a:tcPr marL="3810" marT="3810" marB="0" anchor="b">
                    <a:solidFill>
                      <a:schemeClr val="bg1">
                        <a:lumMod val="75000"/>
                      </a:schemeClr>
                    </a:solidFill>
                  </a:tcPr>
                </a:tc>
                <a:extLst>
                  <a:ext uri="{0D108BD9-81ED-4DB2-BD59-A6C34878D82A}">
                    <a16:rowId xmlns:a16="http://schemas.microsoft.com/office/drawing/2014/main" val="189131528"/>
                  </a:ext>
                </a:extLst>
              </a:tr>
              <a:tr h="457200">
                <a:tc>
                  <a:txBody>
                    <a:bodyPr/>
                    <a:lstStyle/>
                    <a:p>
                      <a:pPr marL="0" marR="0">
                        <a:lnSpc>
                          <a:spcPct val="125000"/>
                        </a:lnSpc>
                        <a:spcBef>
                          <a:spcPts val="0"/>
                        </a:spcBef>
                        <a:spcAft>
                          <a:spcPts val="0"/>
                        </a:spcAft>
                      </a:pPr>
                      <a:r>
                        <a:rPr lang="en-GB" sz="2400">
                          <a:effectLst/>
                          <a:latin typeface="+mn-lt"/>
                        </a:rPr>
                        <a:t>Population 12-14</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407,819</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439,352</a:t>
                      </a:r>
                    </a:p>
                  </a:txBody>
                  <a:tcPr marL="3810" marT="3810" marB="0" anchor="b">
                    <a:no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477,576</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7.7</a:t>
                      </a:r>
                    </a:p>
                  </a:txBody>
                  <a:tcPr marL="3810" marT="3810" marB="0" anchor="b">
                    <a:no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8.7</a:t>
                      </a:r>
                    </a:p>
                  </a:txBody>
                  <a:tcPr marL="3810" marT="3810" marB="0" anchor="b">
                    <a:noFill/>
                  </a:tcPr>
                </a:tc>
                <a:extLst>
                  <a:ext uri="{0D108BD9-81ED-4DB2-BD59-A6C34878D82A}">
                    <a16:rowId xmlns:a16="http://schemas.microsoft.com/office/drawing/2014/main" val="998460969"/>
                  </a:ext>
                </a:extLst>
              </a:tr>
              <a:tr h="457200">
                <a:tc>
                  <a:txBody>
                    <a:bodyPr/>
                    <a:lstStyle/>
                    <a:p>
                      <a:pPr marL="0" marR="0">
                        <a:lnSpc>
                          <a:spcPct val="125000"/>
                        </a:lnSpc>
                        <a:spcBef>
                          <a:spcPts val="0"/>
                        </a:spcBef>
                        <a:spcAft>
                          <a:spcPts val="0"/>
                        </a:spcAft>
                      </a:pPr>
                      <a:r>
                        <a:rPr lang="en-GB" sz="2400" dirty="0">
                          <a:effectLst/>
                          <a:latin typeface="+mn-lt"/>
                        </a:rPr>
                        <a:t>Population 15-17</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411,814</a:t>
                      </a:r>
                    </a:p>
                  </a:txBody>
                  <a:tcPr marL="3810" marT="3810" marB="0" anchor="b">
                    <a:solidFill>
                      <a:schemeClr val="bg1">
                        <a:lumMod val="75000"/>
                      </a:schemeClr>
                    </a:solidFill>
                  </a:tcPr>
                </a:tc>
                <a:tc>
                  <a:txBody>
                    <a:bodyPr/>
                    <a:lstStyle/>
                    <a:p>
                      <a:pPr algn="r" fontAlgn="b"/>
                      <a:r>
                        <a:rPr lang="en-GB" sz="2200" b="0" i="0" u="none" strike="noStrike">
                          <a:solidFill>
                            <a:schemeClr val="accent5">
                              <a:lumMod val="50000"/>
                            </a:schemeClr>
                          </a:solidFill>
                          <a:effectLst/>
                          <a:latin typeface="Calibri" panose="020F0502020204030204" pitchFamily="34" charset="0"/>
                        </a:rPr>
                        <a:t>421,786</a:t>
                      </a:r>
                    </a:p>
                  </a:txBody>
                  <a:tcPr marL="3810" marT="3810" marB="0" anchor="b">
                    <a:solidFill>
                      <a:schemeClr val="bg1">
                        <a:lumMod val="75000"/>
                      </a:schemeClr>
                    </a:solidFill>
                  </a:tcPr>
                </a:tc>
                <a:tc>
                  <a:txBody>
                    <a:bodyPr/>
                    <a:lstStyle/>
                    <a:p>
                      <a:pPr algn="r" fontAlgn="b"/>
                      <a:r>
                        <a:rPr lang="en-GB" sz="2200" b="0" i="0" u="none" strike="noStrike" dirty="0">
                          <a:solidFill>
                            <a:schemeClr val="accent5">
                              <a:lumMod val="50000"/>
                            </a:schemeClr>
                          </a:solidFill>
                          <a:effectLst/>
                          <a:latin typeface="Calibri" panose="020F0502020204030204" pitchFamily="34" charset="0"/>
                        </a:rPr>
                        <a:t>464,152</a:t>
                      </a:r>
                    </a:p>
                  </a:txBody>
                  <a:tcPr marL="3810" marT="3810" marB="0" anchor="b">
                    <a:solidFill>
                      <a:schemeClr val="bg1">
                        <a:lumMod val="75000"/>
                      </a:schemeClr>
                    </a:solidFill>
                  </a:tcPr>
                </a:tc>
                <a:tc>
                  <a:txBody>
                    <a:bodyPr/>
                    <a:lstStyle/>
                    <a:p>
                      <a:pPr algn="r" fontAlgn="b"/>
                      <a:r>
                        <a:rPr lang="en-GB" sz="2400" b="0" i="0" u="none" strike="noStrike">
                          <a:solidFill>
                            <a:schemeClr val="accent5">
                              <a:lumMod val="50000"/>
                            </a:schemeClr>
                          </a:solidFill>
                          <a:effectLst/>
                          <a:latin typeface="Calibri" panose="020F0502020204030204" pitchFamily="34" charset="0"/>
                        </a:rPr>
                        <a:t>2.4</a:t>
                      </a:r>
                    </a:p>
                  </a:txBody>
                  <a:tcPr marL="3810" marT="3810" marB="0" anchor="b">
                    <a:solidFill>
                      <a:schemeClr val="bg1">
                        <a:lumMod val="75000"/>
                      </a:schemeClr>
                    </a:solidFill>
                  </a:tcPr>
                </a:tc>
                <a:tc>
                  <a:txBody>
                    <a:bodyPr/>
                    <a:lstStyle/>
                    <a:p>
                      <a:pPr algn="r" fontAlgn="b"/>
                      <a:r>
                        <a:rPr lang="en-GB" sz="2400" b="0" i="0" u="none" strike="noStrike" dirty="0">
                          <a:solidFill>
                            <a:schemeClr val="accent5">
                              <a:lumMod val="50000"/>
                            </a:schemeClr>
                          </a:solidFill>
                          <a:effectLst/>
                          <a:latin typeface="Calibri" panose="020F0502020204030204" pitchFamily="34" charset="0"/>
                        </a:rPr>
                        <a:t>10.0</a:t>
                      </a:r>
                    </a:p>
                  </a:txBody>
                  <a:tcPr marL="3810" marT="3810" marB="0" anchor="b">
                    <a:solidFill>
                      <a:schemeClr val="bg1">
                        <a:lumMod val="75000"/>
                      </a:schemeClr>
                    </a:solidFill>
                  </a:tcPr>
                </a:tc>
                <a:extLst>
                  <a:ext uri="{0D108BD9-81ED-4DB2-BD59-A6C34878D82A}">
                    <a16:rowId xmlns:a16="http://schemas.microsoft.com/office/drawing/2014/main" val="1993901638"/>
                  </a:ext>
                </a:extLst>
              </a:tr>
            </a:tbl>
          </a:graphicData>
        </a:graphic>
      </p:graphicFrame>
    </p:spTree>
    <p:extLst>
      <p:ext uri="{BB962C8B-B14F-4D97-AF65-F5344CB8AC3E}">
        <p14:creationId xmlns:p14="http://schemas.microsoft.com/office/powerpoint/2010/main" val="134966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F4A9DA-ACC9-4A54-B21F-AFBE514BE258}"/>
              </a:ext>
            </a:extLst>
          </p:cNvPr>
          <p:cNvSpPr txBox="1"/>
          <p:nvPr/>
        </p:nvSpPr>
        <p:spPr>
          <a:xfrm>
            <a:off x="476250" y="302945"/>
            <a:ext cx="11385550" cy="584775"/>
          </a:xfrm>
          <a:prstGeom prst="rect">
            <a:avLst/>
          </a:prstGeom>
          <a:noFill/>
        </p:spPr>
        <p:txBody>
          <a:bodyPr wrap="square">
            <a:spAutoFit/>
          </a:bodyPr>
          <a:lstStyle/>
          <a:p>
            <a:pPr algn="ctr"/>
            <a:r>
              <a:rPr lang="en-GB" sz="3200" dirty="0">
                <a:solidFill>
                  <a:schemeClr val="accent1">
                    <a:lumMod val="75000"/>
                  </a:schemeClr>
                </a:solidFill>
                <a:effectLst/>
                <a:latin typeface="Calibri" panose="020F0502020204030204" pitchFamily="34" charset="0"/>
                <a:ea typeface="Calibri" panose="020F0502020204030204" pitchFamily="34" charset="0"/>
              </a:rPr>
              <a:t>Implications of population dynamics on sustainable development</a:t>
            </a:r>
            <a:endParaRPr lang="en-GB" sz="3200" dirty="0">
              <a:solidFill>
                <a:schemeClr val="accent1">
                  <a:lumMod val="75000"/>
                </a:schemeClr>
              </a:solidFill>
            </a:endParaRPr>
          </a:p>
        </p:txBody>
      </p:sp>
      <p:graphicFrame>
        <p:nvGraphicFramePr>
          <p:cNvPr id="6" name="Table 6">
            <a:extLst>
              <a:ext uri="{FF2B5EF4-FFF2-40B4-BE49-F238E27FC236}">
                <a16:creationId xmlns:a16="http://schemas.microsoft.com/office/drawing/2014/main" id="{E8811EBD-E08F-4F6F-97BE-BA32B841001C}"/>
              </a:ext>
            </a:extLst>
          </p:cNvPr>
          <p:cNvGraphicFramePr>
            <a:graphicFrameLocks noGrp="1"/>
          </p:cNvGraphicFramePr>
          <p:nvPr>
            <p:extLst>
              <p:ext uri="{D42A27DB-BD31-4B8C-83A1-F6EECF244321}">
                <p14:modId xmlns:p14="http://schemas.microsoft.com/office/powerpoint/2010/main" val="3986923451"/>
              </p:ext>
            </p:extLst>
          </p:nvPr>
        </p:nvGraphicFramePr>
        <p:xfrm>
          <a:off x="431800" y="6108701"/>
          <a:ext cx="11423212" cy="594360"/>
        </p:xfrm>
        <a:graphic>
          <a:graphicData uri="http://schemas.openxmlformats.org/drawingml/2006/table">
            <a:tbl>
              <a:tblPr firstRow="1" bandRow="1">
                <a:tableStyleId>{5C22544A-7EE6-4342-B048-85BDC9FD1C3A}</a:tableStyleId>
              </a:tblPr>
              <a:tblGrid>
                <a:gridCol w="457615">
                  <a:extLst>
                    <a:ext uri="{9D8B030D-6E8A-4147-A177-3AD203B41FA5}">
                      <a16:colId xmlns:a16="http://schemas.microsoft.com/office/drawing/2014/main" val="473226208"/>
                    </a:ext>
                  </a:extLst>
                </a:gridCol>
                <a:gridCol w="2471119">
                  <a:extLst>
                    <a:ext uri="{9D8B030D-6E8A-4147-A177-3AD203B41FA5}">
                      <a16:colId xmlns:a16="http://schemas.microsoft.com/office/drawing/2014/main" val="3417712862"/>
                    </a:ext>
                  </a:extLst>
                </a:gridCol>
                <a:gridCol w="457615">
                  <a:extLst>
                    <a:ext uri="{9D8B030D-6E8A-4147-A177-3AD203B41FA5}">
                      <a16:colId xmlns:a16="http://schemas.microsoft.com/office/drawing/2014/main" val="4079570360"/>
                    </a:ext>
                  </a:extLst>
                </a:gridCol>
                <a:gridCol w="2471119">
                  <a:extLst>
                    <a:ext uri="{9D8B030D-6E8A-4147-A177-3AD203B41FA5}">
                      <a16:colId xmlns:a16="http://schemas.microsoft.com/office/drawing/2014/main" val="3800515055"/>
                    </a:ext>
                  </a:extLst>
                </a:gridCol>
                <a:gridCol w="457615">
                  <a:extLst>
                    <a:ext uri="{9D8B030D-6E8A-4147-A177-3AD203B41FA5}">
                      <a16:colId xmlns:a16="http://schemas.microsoft.com/office/drawing/2014/main" val="1117970927"/>
                    </a:ext>
                  </a:extLst>
                </a:gridCol>
                <a:gridCol w="2006104">
                  <a:extLst>
                    <a:ext uri="{9D8B030D-6E8A-4147-A177-3AD203B41FA5}">
                      <a16:colId xmlns:a16="http://schemas.microsoft.com/office/drawing/2014/main" val="85882730"/>
                    </a:ext>
                  </a:extLst>
                </a:gridCol>
                <a:gridCol w="457615">
                  <a:extLst>
                    <a:ext uri="{9D8B030D-6E8A-4147-A177-3AD203B41FA5}">
                      <a16:colId xmlns:a16="http://schemas.microsoft.com/office/drawing/2014/main" val="332076812"/>
                    </a:ext>
                  </a:extLst>
                </a:gridCol>
                <a:gridCol w="2644410">
                  <a:extLst>
                    <a:ext uri="{9D8B030D-6E8A-4147-A177-3AD203B41FA5}">
                      <a16:colId xmlns:a16="http://schemas.microsoft.com/office/drawing/2014/main" val="1956441609"/>
                    </a:ext>
                  </a:extLst>
                </a:gridCol>
              </a:tblGrid>
              <a:tr h="594360">
                <a:tc>
                  <a:txBody>
                    <a:bodyPr/>
                    <a:lstStyle/>
                    <a:p>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40000"/>
                        <a:lumOff val="60000"/>
                      </a:schemeClr>
                    </a:solidFill>
                  </a:tcPr>
                </a:tc>
                <a:tc>
                  <a:txBody>
                    <a:bodyPr/>
                    <a:lstStyle/>
                    <a:p>
                      <a:r>
                        <a:rPr lang="en-US" sz="1600" b="0" dirty="0">
                          <a:solidFill>
                            <a:schemeClr val="accent1">
                              <a:lumMod val="75000"/>
                            </a:schemeClr>
                          </a:solidFill>
                        </a:rPr>
                        <a:t>Room for improving quality and/or equity</a:t>
                      </a:r>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60000"/>
                        <a:lumOff val="40000"/>
                      </a:schemeClr>
                    </a:solidFill>
                  </a:tcPr>
                </a:tc>
                <a:tc>
                  <a:txBody>
                    <a:bodyPr/>
                    <a:lstStyle/>
                    <a:p>
                      <a:r>
                        <a:rPr lang="en-US" sz="1600" b="0" dirty="0">
                          <a:solidFill>
                            <a:schemeClr val="accent1">
                              <a:lumMod val="75000"/>
                            </a:schemeClr>
                          </a:solidFill>
                        </a:rPr>
                        <a:t>More resources needed to improve quality or equity</a:t>
                      </a:r>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1600" b="0" u="sng"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r>
                        <a:rPr lang="en-US" sz="1600" b="0" dirty="0">
                          <a:solidFill>
                            <a:schemeClr val="accent1">
                              <a:lumMod val="75000"/>
                            </a:schemeClr>
                          </a:solidFill>
                        </a:rPr>
                        <a:t>Maintaining service delivery is challenging</a:t>
                      </a:r>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00000"/>
                    </a:solidFill>
                  </a:tcPr>
                </a:tc>
                <a:tc>
                  <a:txBody>
                    <a:bodyPr/>
                    <a:lstStyle/>
                    <a:p>
                      <a:r>
                        <a:rPr lang="en-US" sz="1600" b="0" dirty="0">
                          <a:solidFill>
                            <a:schemeClr val="accent1">
                              <a:lumMod val="75000"/>
                            </a:schemeClr>
                          </a:solidFill>
                        </a:rPr>
                        <a:t>Maintaining service delivery is extremely challenging</a:t>
                      </a:r>
                      <a:endParaRPr lang="en-GB" sz="1600" b="0"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4044145"/>
                  </a:ext>
                </a:extLst>
              </a:tr>
            </a:tbl>
          </a:graphicData>
        </a:graphic>
      </p:graphicFrame>
      <p:sp>
        <p:nvSpPr>
          <p:cNvPr id="7" name="Rectangle 6">
            <a:extLst>
              <a:ext uri="{FF2B5EF4-FFF2-40B4-BE49-F238E27FC236}">
                <a16:creationId xmlns:a16="http://schemas.microsoft.com/office/drawing/2014/main" id="{36B71456-7404-408C-BC3C-EDE151C88791}"/>
              </a:ext>
            </a:extLst>
          </p:cNvPr>
          <p:cNvSpPr/>
          <p:nvPr/>
        </p:nvSpPr>
        <p:spPr>
          <a:xfrm>
            <a:off x="3683000" y="1428750"/>
            <a:ext cx="3017520" cy="461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CACF01B5-AE61-4EB2-98CF-FEF26F0342A4}"/>
              </a:ext>
            </a:extLst>
          </p:cNvPr>
          <p:cNvGraphicFramePr>
            <a:graphicFrameLocks noGrp="1"/>
          </p:cNvGraphicFramePr>
          <p:nvPr>
            <p:extLst>
              <p:ext uri="{D42A27DB-BD31-4B8C-83A1-F6EECF244321}">
                <p14:modId xmlns:p14="http://schemas.microsoft.com/office/powerpoint/2010/main" val="1211444835"/>
              </p:ext>
            </p:extLst>
          </p:nvPr>
        </p:nvGraphicFramePr>
        <p:xfrm>
          <a:off x="444500" y="958850"/>
          <a:ext cx="11426708" cy="4990126"/>
        </p:xfrm>
        <a:graphic>
          <a:graphicData uri="http://schemas.openxmlformats.org/drawingml/2006/table">
            <a:tbl>
              <a:tblPr firstRow="1" firstCol="1" bandRow="1">
                <a:tableStyleId>{5C22544A-7EE6-4342-B048-85BDC9FD1C3A}</a:tableStyleId>
              </a:tblPr>
              <a:tblGrid>
                <a:gridCol w="3562868">
                  <a:extLst>
                    <a:ext uri="{9D8B030D-6E8A-4147-A177-3AD203B41FA5}">
                      <a16:colId xmlns:a16="http://schemas.microsoft.com/office/drawing/2014/main" val="3088691238"/>
                    </a:ext>
                  </a:extLst>
                </a:gridCol>
                <a:gridCol w="1828800">
                  <a:extLst>
                    <a:ext uri="{9D8B030D-6E8A-4147-A177-3AD203B41FA5}">
                      <a16:colId xmlns:a16="http://schemas.microsoft.com/office/drawing/2014/main" val="2190885509"/>
                    </a:ext>
                  </a:extLst>
                </a:gridCol>
                <a:gridCol w="1828800">
                  <a:extLst>
                    <a:ext uri="{9D8B030D-6E8A-4147-A177-3AD203B41FA5}">
                      <a16:colId xmlns:a16="http://schemas.microsoft.com/office/drawing/2014/main" val="3916720159"/>
                    </a:ext>
                  </a:extLst>
                </a:gridCol>
                <a:gridCol w="4206240">
                  <a:extLst>
                    <a:ext uri="{9D8B030D-6E8A-4147-A177-3AD203B41FA5}">
                      <a16:colId xmlns:a16="http://schemas.microsoft.com/office/drawing/2014/main" val="967131441"/>
                    </a:ext>
                  </a:extLst>
                </a:gridCol>
              </a:tblGrid>
              <a:tr h="879436">
                <a:tc>
                  <a:txBody>
                    <a:bodyPr/>
                    <a:lstStyle/>
                    <a:p>
                      <a:pPr marL="0" marR="0" algn="ctr">
                        <a:lnSpc>
                          <a:spcPct val="125000"/>
                        </a:lnSpc>
                        <a:spcBef>
                          <a:spcPts val="0"/>
                        </a:spcBef>
                        <a:spcAft>
                          <a:spcPts val="0"/>
                        </a:spcAft>
                      </a:pPr>
                      <a:r>
                        <a:rPr lang="en-GB" sz="2400">
                          <a:effectLst/>
                          <a:latin typeface="+mn-lt"/>
                        </a:rPr>
                        <a:t> </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ctr">
                        <a:lnSpc>
                          <a:spcPct val="125000"/>
                        </a:lnSpc>
                        <a:spcBef>
                          <a:spcPts val="0"/>
                        </a:spcBef>
                        <a:spcAft>
                          <a:spcPts val="0"/>
                        </a:spcAft>
                      </a:pPr>
                      <a:r>
                        <a:rPr lang="en-US" sz="2400" dirty="0">
                          <a:effectLst/>
                          <a:latin typeface="+mn-lt"/>
                          <a:ea typeface="Calibri" panose="020F0502020204030204" pitchFamily="34" charset="0"/>
                          <a:cs typeface="Arial" panose="020B0604020202020204" pitchFamily="34" charset="0"/>
                        </a:rPr>
                        <a:t>Change 2020 to 2030</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en-US" sz="2400" dirty="0">
                          <a:effectLst/>
                          <a:latin typeface="+mn-lt"/>
                          <a:ea typeface="Calibri" panose="020F0502020204030204" pitchFamily="34" charset="0"/>
                          <a:cs typeface="Arial" panose="020B0604020202020204" pitchFamily="34" charset="0"/>
                        </a:rPr>
                        <a:t>Change 2030 to 2040</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ctr">
                        <a:lnSpc>
                          <a:spcPct val="107000"/>
                        </a:lnSpc>
                        <a:spcBef>
                          <a:spcPts val="0"/>
                        </a:spcBef>
                        <a:spcAft>
                          <a:spcPts val="0"/>
                        </a:spcAft>
                      </a:pPr>
                      <a:r>
                        <a:rPr lang="en-GB" sz="24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Program</a:t>
                      </a:r>
                      <a:endParaRPr lang="en-GB" sz="24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75000"/>
                      </a:schemeClr>
                    </a:solidFill>
                  </a:tcPr>
                </a:tc>
                <a:extLst>
                  <a:ext uri="{0D108BD9-81ED-4DB2-BD59-A6C34878D82A}">
                    <a16:rowId xmlns:a16="http://schemas.microsoft.com/office/drawing/2014/main" val="571620206"/>
                  </a:ext>
                </a:extLst>
              </a:tr>
              <a:tr h="456619">
                <a:tc>
                  <a:txBody>
                    <a:bodyPr/>
                    <a:lstStyle/>
                    <a:p>
                      <a:pPr marL="0" marR="0">
                        <a:lnSpc>
                          <a:spcPct val="125000"/>
                        </a:lnSpc>
                        <a:spcBef>
                          <a:spcPts val="0"/>
                        </a:spcBef>
                        <a:spcAft>
                          <a:spcPts val="0"/>
                        </a:spcAft>
                      </a:pPr>
                      <a:r>
                        <a:rPr lang="en-GB" sz="2400">
                          <a:effectLst/>
                          <a:latin typeface="+mn-lt"/>
                        </a:rPr>
                        <a:t>Population 0-4</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6.3</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gn="r">
                        <a:lnSpc>
                          <a:spcPct val="107000"/>
                        </a:lnSpc>
                        <a:spcBef>
                          <a:spcPts val="0"/>
                        </a:spcBef>
                        <a:spcAft>
                          <a:spcPts val="0"/>
                        </a:spcAft>
                      </a:pPr>
                      <a:r>
                        <a:rPr lang="en-GB" sz="2800" b="1">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3.0</a:t>
                      </a:r>
                      <a:endParaRPr lang="en-GB" sz="28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Childcare</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3245569979"/>
                  </a:ext>
                </a:extLst>
              </a:tr>
              <a:tr h="456619">
                <a:tc>
                  <a:txBody>
                    <a:bodyPr/>
                    <a:lstStyle/>
                    <a:p>
                      <a:pPr marL="0" marR="0">
                        <a:lnSpc>
                          <a:spcPct val="125000"/>
                        </a:lnSpc>
                        <a:spcBef>
                          <a:spcPts val="0"/>
                        </a:spcBef>
                        <a:spcAft>
                          <a:spcPts val="0"/>
                        </a:spcAft>
                      </a:pPr>
                      <a:r>
                        <a:rPr lang="en-GB" sz="2400" dirty="0">
                          <a:effectLst/>
                          <a:latin typeface="+mn-lt"/>
                        </a:rPr>
                        <a:t>Population 5-14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10.2</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gn="r">
                        <a:lnSpc>
                          <a:spcPct val="107000"/>
                        </a:lnSpc>
                        <a:spcBef>
                          <a:spcPts val="0"/>
                        </a:spcBef>
                        <a:spcAft>
                          <a:spcPts val="0"/>
                        </a:spcAft>
                      </a:pPr>
                      <a:r>
                        <a:rPr lang="en-GB" sz="2800" b="1">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7.0</a:t>
                      </a:r>
                      <a:endParaRPr lang="en-GB" sz="28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Adolescence programs</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804547134"/>
                  </a:ext>
                </a:extLst>
              </a:tr>
              <a:tr h="456619">
                <a:tc>
                  <a:txBody>
                    <a:bodyPr/>
                    <a:lstStyle/>
                    <a:p>
                      <a:pPr marL="0" marR="0">
                        <a:lnSpc>
                          <a:spcPct val="125000"/>
                        </a:lnSpc>
                        <a:spcBef>
                          <a:spcPts val="0"/>
                        </a:spcBef>
                        <a:spcAft>
                          <a:spcPts val="0"/>
                        </a:spcAft>
                      </a:pPr>
                      <a:r>
                        <a:rPr lang="en-GB" sz="2400" dirty="0">
                          <a:effectLst/>
                          <a:latin typeface="+mn-lt"/>
                        </a:rPr>
                        <a:t>Population 15-24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11.9</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gn="r">
                        <a:lnSpc>
                          <a:spcPct val="107000"/>
                        </a:lnSpc>
                        <a:spcBef>
                          <a:spcPts val="0"/>
                        </a:spcBef>
                        <a:spcAft>
                          <a:spcPts val="0"/>
                        </a:spcAft>
                      </a:pPr>
                      <a:r>
                        <a:rPr lang="en-GB" sz="2800" b="1">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10.2</a:t>
                      </a:r>
                      <a:endParaRPr lang="en-GB" sz="28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Youth programs &amp; employment </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2754100924"/>
                  </a:ext>
                </a:extLst>
              </a:tr>
              <a:tr h="456619">
                <a:tc>
                  <a:txBody>
                    <a:bodyPr/>
                    <a:lstStyle/>
                    <a:p>
                      <a:pPr marL="0" marR="0">
                        <a:lnSpc>
                          <a:spcPct val="125000"/>
                        </a:lnSpc>
                        <a:spcBef>
                          <a:spcPts val="0"/>
                        </a:spcBef>
                        <a:spcAft>
                          <a:spcPts val="0"/>
                        </a:spcAft>
                      </a:pPr>
                      <a:r>
                        <a:rPr lang="en-GB" sz="2400" dirty="0">
                          <a:effectLst/>
                          <a:latin typeface="+mn-lt"/>
                        </a:rPr>
                        <a:t>Population 15-64</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27.0</a:t>
                      </a:r>
                      <a:endParaRPr lang="en-GB" sz="2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rgbClr val="FF6600"/>
                    </a:solidFill>
                  </a:tcPr>
                </a:tc>
                <a:tc>
                  <a:txBody>
                    <a:bodyPr/>
                    <a:lstStyle/>
                    <a:p>
                      <a:pPr marL="0" marR="0" algn="r">
                        <a:lnSpc>
                          <a:spcPct val="107000"/>
                        </a:lnSpc>
                        <a:spcBef>
                          <a:spcPts val="0"/>
                        </a:spcBef>
                        <a:spcAft>
                          <a:spcPts val="0"/>
                        </a:spcAft>
                      </a:pPr>
                      <a:r>
                        <a:rPr lang="en-GB"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20.6</a:t>
                      </a:r>
                      <a:endParaRPr lang="en-GB" sz="2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rgbClr val="FF6600"/>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Employment</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2191207125"/>
                  </a:ext>
                </a:extLst>
              </a:tr>
              <a:tr h="456619">
                <a:tc>
                  <a:txBody>
                    <a:bodyPr/>
                    <a:lstStyle/>
                    <a:p>
                      <a:pPr marL="0" marR="0">
                        <a:lnSpc>
                          <a:spcPct val="125000"/>
                        </a:lnSpc>
                        <a:spcBef>
                          <a:spcPts val="0"/>
                        </a:spcBef>
                        <a:spcAft>
                          <a:spcPts val="0"/>
                        </a:spcAft>
                      </a:pPr>
                      <a:r>
                        <a:rPr lang="en-GB" sz="2400" dirty="0">
                          <a:effectLst/>
                          <a:latin typeface="+mn-lt"/>
                        </a:rPr>
                        <a:t>Population 65+</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45.3</a:t>
                      </a:r>
                      <a:endParaRPr lang="en-GB" sz="2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rgbClr val="C00000"/>
                    </a:solidFill>
                  </a:tcPr>
                </a:tc>
                <a:tc>
                  <a:txBody>
                    <a:bodyPr/>
                    <a:lstStyle/>
                    <a:p>
                      <a:pPr marL="0" marR="0" algn="r">
                        <a:lnSpc>
                          <a:spcPct val="107000"/>
                        </a:lnSpc>
                        <a:spcBef>
                          <a:spcPts val="0"/>
                        </a:spcBef>
                        <a:spcAft>
                          <a:spcPts val="0"/>
                        </a:spcAft>
                      </a:pPr>
                      <a:r>
                        <a:rPr lang="en-GB"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56.4</a:t>
                      </a:r>
                      <a:endParaRPr lang="en-GB" sz="2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rgbClr val="C00000"/>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Elderly care &amp; geriatrics </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1908206735"/>
                  </a:ext>
                </a:extLst>
              </a:tr>
              <a:tr h="456619">
                <a:tc>
                  <a:txBody>
                    <a:bodyPr/>
                    <a:lstStyle/>
                    <a:p>
                      <a:pPr marL="0" marR="0">
                        <a:lnSpc>
                          <a:spcPct val="125000"/>
                        </a:lnSpc>
                        <a:spcBef>
                          <a:spcPts val="0"/>
                        </a:spcBef>
                        <a:spcAft>
                          <a:spcPts val="0"/>
                        </a:spcAft>
                      </a:pPr>
                      <a:r>
                        <a:rPr lang="en-GB" sz="2400" dirty="0">
                          <a:effectLst/>
                          <a:latin typeface="+mn-lt"/>
                        </a:rPr>
                        <a:t>Females 15-49</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21.1</a:t>
                      </a:r>
                      <a:endParaRPr lang="en-GB" sz="2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rgbClr val="FF6600"/>
                    </a:solidFill>
                  </a:tcPr>
                </a:tc>
                <a:tc>
                  <a:txBody>
                    <a:bodyPr/>
                    <a:lstStyle/>
                    <a:p>
                      <a:pPr marL="0" marR="0" algn="r">
                        <a:lnSpc>
                          <a:spcPct val="107000"/>
                        </a:lnSpc>
                        <a:spcBef>
                          <a:spcPts val="0"/>
                        </a:spcBef>
                        <a:spcAft>
                          <a:spcPts val="0"/>
                        </a:spcAft>
                      </a:pPr>
                      <a:r>
                        <a:rPr lang="en-GB" sz="2800" b="1">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14.9</a:t>
                      </a:r>
                      <a:endParaRPr lang="en-GB" sz="28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Reproductive health</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2014365421"/>
                  </a:ext>
                </a:extLst>
              </a:tr>
              <a:tr h="456619">
                <a:tc>
                  <a:txBody>
                    <a:bodyPr/>
                    <a:lstStyle/>
                    <a:p>
                      <a:pPr marL="0" marR="0">
                        <a:lnSpc>
                          <a:spcPct val="125000"/>
                        </a:lnSpc>
                        <a:spcBef>
                          <a:spcPts val="0"/>
                        </a:spcBef>
                        <a:spcAft>
                          <a:spcPts val="0"/>
                        </a:spcAft>
                      </a:pPr>
                      <a:r>
                        <a:rPr lang="en-GB" sz="2400">
                          <a:effectLst/>
                          <a:latin typeface="+mn-lt"/>
                        </a:rPr>
                        <a:t>Population 6-11</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11.4</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gn="r">
                        <a:lnSpc>
                          <a:spcPct val="107000"/>
                        </a:lnSpc>
                        <a:spcBef>
                          <a:spcPts val="0"/>
                        </a:spcBef>
                        <a:spcAft>
                          <a:spcPts val="0"/>
                        </a:spcAft>
                      </a:pPr>
                      <a:r>
                        <a:rPr lang="en-GB" sz="2800" b="1">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6.4</a:t>
                      </a:r>
                      <a:endParaRPr lang="en-GB" sz="28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Education</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189131528"/>
                  </a:ext>
                </a:extLst>
              </a:tr>
              <a:tr h="456619">
                <a:tc>
                  <a:txBody>
                    <a:bodyPr/>
                    <a:lstStyle/>
                    <a:p>
                      <a:pPr marL="0" marR="0">
                        <a:lnSpc>
                          <a:spcPct val="125000"/>
                        </a:lnSpc>
                        <a:spcBef>
                          <a:spcPts val="0"/>
                        </a:spcBef>
                        <a:spcAft>
                          <a:spcPts val="0"/>
                        </a:spcAft>
                      </a:pPr>
                      <a:r>
                        <a:rPr lang="en-GB" sz="2400">
                          <a:effectLst/>
                          <a:latin typeface="+mn-lt"/>
                        </a:rPr>
                        <a:t>Population 12-14</a:t>
                      </a:r>
                      <a:endParaRPr lang="en-GB" sz="240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7.7</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8.7</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Education</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998460969"/>
                  </a:ext>
                </a:extLst>
              </a:tr>
              <a:tr h="456619">
                <a:tc>
                  <a:txBody>
                    <a:bodyPr/>
                    <a:lstStyle/>
                    <a:p>
                      <a:pPr marL="0" marR="0">
                        <a:lnSpc>
                          <a:spcPct val="125000"/>
                        </a:lnSpc>
                        <a:spcBef>
                          <a:spcPts val="0"/>
                        </a:spcBef>
                        <a:spcAft>
                          <a:spcPts val="0"/>
                        </a:spcAft>
                      </a:pPr>
                      <a:r>
                        <a:rPr lang="en-GB" sz="2400" dirty="0">
                          <a:effectLst/>
                          <a:latin typeface="+mn-lt"/>
                        </a:rPr>
                        <a:t>Population 15-17</a:t>
                      </a:r>
                      <a:endParaRPr lang="en-GB" sz="2400" dirty="0">
                        <a:effectLst/>
                        <a:latin typeface="+mn-lt"/>
                        <a:ea typeface="Calibri" panose="020F0502020204030204" pitchFamily="34" charset="0"/>
                        <a:cs typeface="Arial" panose="020B0604020202020204" pitchFamily="34" charset="0"/>
                      </a:endParaRPr>
                    </a:p>
                  </a:txBody>
                  <a:tcPr marL="68580" marR="68580" marT="0" marB="0">
                    <a:solidFill>
                      <a:schemeClr val="accent5">
                        <a:lumMod val="75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2.4</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6">
                        <a:lumMod val="40000"/>
                        <a:lumOff val="60000"/>
                      </a:schemeClr>
                    </a:solidFill>
                  </a:tcPr>
                </a:tc>
                <a:tc>
                  <a:txBody>
                    <a:bodyPr/>
                    <a:lstStyle/>
                    <a:p>
                      <a:pPr marL="0" marR="0" algn="r">
                        <a:lnSpc>
                          <a:spcPct val="107000"/>
                        </a:lnSpc>
                        <a:spcBef>
                          <a:spcPts val="0"/>
                        </a:spcBef>
                        <a:spcAft>
                          <a:spcPts val="0"/>
                        </a:spcAft>
                      </a:pPr>
                      <a:r>
                        <a:rPr lang="en-GB" sz="2800" b="1"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10.0</a:t>
                      </a:r>
                      <a:endParaRPr lang="en-GB" sz="2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4">
                        <a:lumMod val="60000"/>
                        <a:lumOff val="40000"/>
                      </a:schemeClr>
                    </a:solidFill>
                  </a:tcPr>
                </a:tc>
                <a:tc>
                  <a:txBody>
                    <a:bodyPr/>
                    <a:lstStyle/>
                    <a:p>
                      <a:pPr marL="0" marR="0">
                        <a:lnSpc>
                          <a:spcPct val="107000"/>
                        </a:lnSpc>
                        <a:spcBef>
                          <a:spcPts val="0"/>
                        </a:spcBef>
                        <a:spcAft>
                          <a:spcPts val="0"/>
                        </a:spcAft>
                      </a:pPr>
                      <a:r>
                        <a:rPr lang="en-GB" sz="24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Education</a:t>
                      </a:r>
                      <a:endParaRPr lang="en-GB" sz="24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75000"/>
                      </a:schemeClr>
                    </a:solidFill>
                  </a:tcPr>
                </a:tc>
                <a:extLst>
                  <a:ext uri="{0D108BD9-81ED-4DB2-BD59-A6C34878D82A}">
                    <a16:rowId xmlns:a16="http://schemas.microsoft.com/office/drawing/2014/main" val="1993901638"/>
                  </a:ext>
                </a:extLst>
              </a:tr>
            </a:tbl>
          </a:graphicData>
        </a:graphic>
      </p:graphicFrame>
    </p:spTree>
    <p:extLst>
      <p:ext uri="{BB962C8B-B14F-4D97-AF65-F5344CB8AC3E}">
        <p14:creationId xmlns:p14="http://schemas.microsoft.com/office/powerpoint/2010/main" val="82094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91B71-A44F-425D-B1C5-6E3D920B22D0}"/>
              </a:ext>
            </a:extLst>
          </p:cNvPr>
          <p:cNvSpPr>
            <a:spLocks noGrp="1"/>
          </p:cNvSpPr>
          <p:nvPr>
            <p:ph type="title"/>
          </p:nvPr>
        </p:nvSpPr>
        <p:spPr>
          <a:xfrm>
            <a:off x="700270" y="365126"/>
            <a:ext cx="10474124" cy="769194"/>
          </a:xfrm>
        </p:spPr>
        <p:txBody>
          <a:bodyPr>
            <a:normAutofit/>
          </a:bodyPr>
          <a:lstStyle/>
          <a:p>
            <a:pPr algn="ctr"/>
            <a:r>
              <a:rPr lang="en-US" sz="3200" dirty="0">
                <a:solidFill>
                  <a:srgbClr val="C00000"/>
                </a:solidFill>
                <a:effectLst/>
                <a:latin typeface="Calibri" panose="020F0502020204030204" pitchFamily="34" charset="0"/>
                <a:ea typeface="Calibri" panose="020F0502020204030204" pitchFamily="34" charset="0"/>
              </a:rPr>
              <a:t>Demographic dividend</a:t>
            </a:r>
            <a:endParaRPr lang="en-GB" sz="3200" dirty="0">
              <a:solidFill>
                <a:srgbClr val="C00000"/>
              </a:solidFill>
            </a:endParaRPr>
          </a:p>
        </p:txBody>
      </p:sp>
      <p:sp>
        <p:nvSpPr>
          <p:cNvPr id="3" name="Content Placeholder 2">
            <a:extLst>
              <a:ext uri="{FF2B5EF4-FFF2-40B4-BE49-F238E27FC236}">
                <a16:creationId xmlns:a16="http://schemas.microsoft.com/office/drawing/2014/main" id="{4499A1B5-BB14-452B-885F-0F8200703C09}"/>
              </a:ext>
            </a:extLst>
          </p:cNvPr>
          <p:cNvSpPr>
            <a:spLocks noGrp="1"/>
          </p:cNvSpPr>
          <p:nvPr>
            <p:ph idx="1"/>
          </p:nvPr>
        </p:nvSpPr>
        <p:spPr>
          <a:xfrm>
            <a:off x="642393" y="1307942"/>
            <a:ext cx="10775065" cy="4689616"/>
          </a:xfrm>
        </p:spPr>
        <p:txBody>
          <a:bodyPr>
            <a:noAutofit/>
          </a:bodyPr>
          <a:lstStyle/>
          <a:p>
            <a:pPr marL="0" indent="0" algn="justLow">
              <a:buNone/>
            </a:pPr>
            <a:r>
              <a:rPr lang="en-US" sz="3200" dirty="0">
                <a:solidFill>
                  <a:schemeClr val="accent5">
                    <a:lumMod val="50000"/>
                  </a:schemeClr>
                </a:solidFill>
                <a:effectLst/>
                <a:latin typeface="Calibri" panose="020F0502020204030204" pitchFamily="34" charset="0"/>
                <a:ea typeface="Calibri" panose="020F0502020204030204" pitchFamily="34" charset="0"/>
              </a:rPr>
              <a:t>A demographic dividend is the accelerated economic growth that can result from improved reproductive health, a rapid decline in fertility, and the subsequent shift in population age structure. </a:t>
            </a:r>
          </a:p>
          <a:p>
            <a:pPr marL="0" indent="0" algn="justLow">
              <a:buNone/>
            </a:pPr>
            <a:r>
              <a:rPr lang="en-US" sz="3200" dirty="0">
                <a:solidFill>
                  <a:schemeClr val="accent5">
                    <a:lumMod val="50000"/>
                  </a:schemeClr>
                </a:solidFill>
                <a:effectLst/>
                <a:latin typeface="Calibri" panose="020F0502020204030204" pitchFamily="34" charset="0"/>
                <a:ea typeface="Calibri" panose="020F0502020204030204" pitchFamily="34" charset="0"/>
              </a:rPr>
              <a:t>With fewer births each year, a country’s working-age population grows larger relative to the young dependent population. </a:t>
            </a:r>
          </a:p>
          <a:p>
            <a:pPr marL="0" indent="0" algn="justLow">
              <a:buNone/>
            </a:pPr>
            <a:r>
              <a:rPr lang="en-US" sz="3200" dirty="0">
                <a:solidFill>
                  <a:schemeClr val="accent5">
                    <a:lumMod val="50000"/>
                  </a:schemeClr>
                </a:solidFill>
                <a:effectLst/>
                <a:latin typeface="Calibri" panose="020F0502020204030204" pitchFamily="34" charset="0"/>
                <a:ea typeface="Calibri" panose="020F0502020204030204" pitchFamily="34" charset="0"/>
              </a:rPr>
              <a:t>With more people in the labor force and fewer children to support, a country has a window of opportunity for economic growth </a:t>
            </a:r>
            <a:r>
              <a:rPr lang="en-US" sz="3200" dirty="0">
                <a:solidFill>
                  <a:srgbClr val="C00000"/>
                </a:solidFill>
                <a:effectLst/>
                <a:latin typeface="Calibri" panose="020F0502020204030204" pitchFamily="34" charset="0"/>
                <a:ea typeface="Calibri" panose="020F0502020204030204" pitchFamily="34" charset="0"/>
              </a:rPr>
              <a:t>if the right</a:t>
            </a:r>
            <a:r>
              <a:rPr lang="en-US" sz="3200" dirty="0">
                <a:solidFill>
                  <a:srgbClr val="C00000"/>
                </a:solidFill>
                <a:latin typeface="Calibri" panose="020F0502020204030204" pitchFamily="34" charset="0"/>
                <a:ea typeface="Calibri" panose="020F0502020204030204" pitchFamily="34" charset="0"/>
              </a:rPr>
              <a:t> s</a:t>
            </a:r>
            <a:r>
              <a:rPr lang="en-US" sz="3200" dirty="0">
                <a:solidFill>
                  <a:srgbClr val="C00000"/>
                </a:solidFill>
                <a:effectLst/>
                <a:latin typeface="Calibri" panose="020F0502020204030204" pitchFamily="34" charset="0"/>
                <a:ea typeface="Calibri" panose="020F0502020204030204" pitchFamily="34" charset="0"/>
              </a:rPr>
              <a:t>ocial and economic investments and policies are made in health, education, governance, and the economy.</a:t>
            </a:r>
            <a:endParaRPr lang="en-GB" sz="3200" dirty="0">
              <a:solidFill>
                <a:srgbClr val="C00000"/>
              </a:solidFill>
            </a:endParaRPr>
          </a:p>
        </p:txBody>
      </p:sp>
    </p:spTree>
    <p:extLst>
      <p:ext uri="{BB962C8B-B14F-4D97-AF65-F5344CB8AC3E}">
        <p14:creationId xmlns:p14="http://schemas.microsoft.com/office/powerpoint/2010/main" val="4011082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8940F5-CC44-4D9B-AFCE-E0595E80BA1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45889" y="2265766"/>
            <a:ext cx="1828800" cy="1828800"/>
          </a:xfrm>
          <a:prstGeom prst="rect">
            <a:avLst/>
          </a:prstGeom>
        </p:spPr>
      </p:pic>
      <p:pic>
        <p:nvPicPr>
          <p:cNvPr id="10" name="Picture 9">
            <a:extLst>
              <a:ext uri="{FF2B5EF4-FFF2-40B4-BE49-F238E27FC236}">
                <a16:creationId xmlns:a16="http://schemas.microsoft.com/office/drawing/2014/main" id="{F24EDDC2-9A79-4CC4-A2EE-6B6C3C3BEB3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082598" y="2271014"/>
            <a:ext cx="1828800" cy="1828800"/>
          </a:xfrm>
          <a:prstGeom prst="rect">
            <a:avLst/>
          </a:prstGeom>
        </p:spPr>
      </p:pic>
      <p:pic>
        <p:nvPicPr>
          <p:cNvPr id="11" name="Picture 10">
            <a:extLst>
              <a:ext uri="{FF2B5EF4-FFF2-40B4-BE49-F238E27FC236}">
                <a16:creationId xmlns:a16="http://schemas.microsoft.com/office/drawing/2014/main" id="{8755AA3C-0640-4E60-A005-F46765460D2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722060" y="2271014"/>
            <a:ext cx="1828800" cy="1828800"/>
          </a:xfrm>
          <a:prstGeom prst="rect">
            <a:avLst/>
          </a:prstGeom>
        </p:spPr>
      </p:pic>
      <p:pic>
        <p:nvPicPr>
          <p:cNvPr id="12" name="Picture 11">
            <a:extLst>
              <a:ext uri="{FF2B5EF4-FFF2-40B4-BE49-F238E27FC236}">
                <a16:creationId xmlns:a16="http://schemas.microsoft.com/office/drawing/2014/main" id="{17E2C03C-F278-4713-B005-09BC5D6B946B}"/>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023820" y="2265766"/>
            <a:ext cx="1828800" cy="1828800"/>
          </a:xfrm>
          <a:prstGeom prst="rect">
            <a:avLst/>
          </a:prstGeom>
        </p:spPr>
      </p:pic>
      <p:sp>
        <p:nvSpPr>
          <p:cNvPr id="7" name="TextBox 6">
            <a:extLst>
              <a:ext uri="{FF2B5EF4-FFF2-40B4-BE49-F238E27FC236}">
                <a16:creationId xmlns:a16="http://schemas.microsoft.com/office/drawing/2014/main" id="{82EA40C4-C909-44F7-B89E-3105BB308F75}"/>
              </a:ext>
            </a:extLst>
          </p:cNvPr>
          <p:cNvSpPr txBox="1"/>
          <p:nvPr/>
        </p:nvSpPr>
        <p:spPr>
          <a:xfrm>
            <a:off x="1416485" y="1356614"/>
            <a:ext cx="1828800" cy="707886"/>
          </a:xfrm>
          <a:prstGeom prst="rect">
            <a:avLst/>
          </a:prstGeom>
          <a:noFill/>
        </p:spPr>
        <p:txBody>
          <a:bodyPr wrap="square" rtlCol="0">
            <a:spAutoFit/>
          </a:bodyPr>
          <a:lstStyle/>
          <a:p>
            <a:pPr algn="ctr"/>
            <a:r>
              <a:rPr lang="en-GB" sz="4000" b="1" kern="1200" dirty="0">
                <a:solidFill>
                  <a:srgbClr val="C00000"/>
                </a:solidFill>
                <a:effectLst/>
                <a:latin typeface="Calibri" panose="020F0502020204030204" pitchFamily="34" charset="0"/>
                <a:ea typeface="+mn-ea"/>
                <a:cs typeface="+mn-cs"/>
              </a:rPr>
              <a:t>E</a:t>
            </a:r>
            <a:r>
              <a:rPr lang="en-GB" sz="3200" b="1" kern="1200" dirty="0">
                <a:solidFill>
                  <a:schemeClr val="accent5">
                    <a:lumMod val="50000"/>
                  </a:schemeClr>
                </a:solidFill>
                <a:effectLst/>
                <a:latin typeface="Calibri" panose="020F0502020204030204" pitchFamily="34" charset="0"/>
                <a:ea typeface="+mn-ea"/>
                <a:cs typeface="+mn-cs"/>
              </a:rPr>
              <a:t>ducate</a:t>
            </a:r>
            <a:endParaRPr lang="en-GB" sz="3200" dirty="0">
              <a:solidFill>
                <a:schemeClr val="accent5">
                  <a:lumMod val="50000"/>
                </a:schemeClr>
              </a:solidFill>
              <a:effectLst/>
            </a:endParaRPr>
          </a:p>
        </p:txBody>
      </p:sp>
      <p:sp>
        <p:nvSpPr>
          <p:cNvPr id="17" name="TextBox 16">
            <a:extLst>
              <a:ext uri="{FF2B5EF4-FFF2-40B4-BE49-F238E27FC236}">
                <a16:creationId xmlns:a16="http://schemas.microsoft.com/office/drawing/2014/main" id="{4141DFC3-1500-4067-BB37-54F5820CED9B}"/>
              </a:ext>
            </a:extLst>
          </p:cNvPr>
          <p:cNvSpPr txBox="1"/>
          <p:nvPr/>
        </p:nvSpPr>
        <p:spPr>
          <a:xfrm>
            <a:off x="5057583" y="1304144"/>
            <a:ext cx="2011680" cy="822960"/>
          </a:xfrm>
          <a:prstGeom prst="rect">
            <a:avLst/>
          </a:prstGeom>
          <a:noFill/>
        </p:spPr>
        <p:txBody>
          <a:bodyPr wrap="square">
            <a:spAutoFit/>
          </a:bodyPr>
          <a:lstStyle/>
          <a:p>
            <a:pPr marL="0" marR="0" algn="ctr" rtl="0" eaLnBrk="1" latinLnBrk="0" hangingPunct="1">
              <a:lnSpc>
                <a:spcPct val="125000"/>
              </a:lnSpc>
              <a:spcBef>
                <a:spcPts val="0"/>
              </a:spcBef>
              <a:spcAft>
                <a:spcPts val="0"/>
              </a:spcAft>
            </a:pPr>
            <a:r>
              <a:rPr lang="en-GB" sz="4000" b="1" kern="1200" dirty="0">
                <a:solidFill>
                  <a:srgbClr val="C00000"/>
                </a:solidFill>
                <a:effectLst/>
                <a:latin typeface="Calibri" panose="020F0502020204030204" pitchFamily="34" charset="0"/>
                <a:ea typeface="+mn-ea"/>
                <a:cs typeface="+mn-cs"/>
              </a:rPr>
              <a:t>E</a:t>
            </a:r>
            <a:r>
              <a:rPr lang="en-GB" sz="3200" b="1" kern="1200" dirty="0">
                <a:solidFill>
                  <a:schemeClr val="accent5">
                    <a:lumMod val="50000"/>
                  </a:schemeClr>
                </a:solidFill>
                <a:effectLst/>
                <a:latin typeface="Calibri" panose="020F0502020204030204" pitchFamily="34" charset="0"/>
                <a:ea typeface="+mn-ea"/>
                <a:cs typeface="+mn-cs"/>
              </a:rPr>
              <a:t>mpower</a:t>
            </a:r>
            <a:endParaRPr lang="en-GB" sz="3200" dirty="0">
              <a:solidFill>
                <a:schemeClr val="accent5">
                  <a:lumMod val="50000"/>
                </a:schemeClr>
              </a:solidFill>
              <a:effectLst/>
            </a:endParaRPr>
          </a:p>
        </p:txBody>
      </p:sp>
      <p:sp>
        <p:nvSpPr>
          <p:cNvPr id="19" name="TextBox 18">
            <a:extLst>
              <a:ext uri="{FF2B5EF4-FFF2-40B4-BE49-F238E27FC236}">
                <a16:creationId xmlns:a16="http://schemas.microsoft.com/office/drawing/2014/main" id="{BDCD8597-308B-40FA-B97A-1E054B0C01EF}"/>
              </a:ext>
            </a:extLst>
          </p:cNvPr>
          <p:cNvSpPr txBox="1"/>
          <p:nvPr/>
        </p:nvSpPr>
        <p:spPr>
          <a:xfrm>
            <a:off x="8716383" y="1356614"/>
            <a:ext cx="1828800" cy="804836"/>
          </a:xfrm>
          <a:prstGeom prst="rect">
            <a:avLst/>
          </a:prstGeom>
          <a:noFill/>
        </p:spPr>
        <p:txBody>
          <a:bodyPr wrap="square">
            <a:spAutoFit/>
          </a:bodyPr>
          <a:lstStyle/>
          <a:p>
            <a:pPr marL="0" marR="0" algn="ctr" rtl="0" eaLnBrk="1" latinLnBrk="0" hangingPunct="1">
              <a:lnSpc>
                <a:spcPct val="125000"/>
              </a:lnSpc>
              <a:spcBef>
                <a:spcPts val="0"/>
              </a:spcBef>
              <a:spcAft>
                <a:spcPts val="0"/>
              </a:spcAft>
            </a:pPr>
            <a:r>
              <a:rPr lang="en-GB" sz="4000" b="1" kern="1200" dirty="0">
                <a:solidFill>
                  <a:srgbClr val="C00000"/>
                </a:solidFill>
                <a:effectLst/>
                <a:latin typeface="Calibri" panose="020F0502020204030204" pitchFamily="34" charset="0"/>
                <a:ea typeface="+mn-ea"/>
                <a:cs typeface="+mn-cs"/>
              </a:rPr>
              <a:t>E</a:t>
            </a:r>
            <a:r>
              <a:rPr lang="en-GB" sz="3200" b="1" kern="1200" dirty="0">
                <a:solidFill>
                  <a:schemeClr val="accent5">
                    <a:lumMod val="50000"/>
                  </a:schemeClr>
                </a:solidFill>
                <a:effectLst/>
                <a:latin typeface="Calibri" panose="020F0502020204030204" pitchFamily="34" charset="0"/>
                <a:ea typeface="+mn-ea"/>
                <a:cs typeface="+mn-cs"/>
              </a:rPr>
              <a:t>mploy</a:t>
            </a:r>
            <a:endParaRPr lang="en-GB" sz="3200" dirty="0">
              <a:solidFill>
                <a:schemeClr val="accent5">
                  <a:lumMod val="50000"/>
                </a:schemeClr>
              </a:solidFill>
              <a:effectLst/>
            </a:endParaRPr>
          </a:p>
        </p:txBody>
      </p:sp>
      <p:sp>
        <p:nvSpPr>
          <p:cNvPr id="21" name="TextBox 20">
            <a:extLst>
              <a:ext uri="{FF2B5EF4-FFF2-40B4-BE49-F238E27FC236}">
                <a16:creationId xmlns:a16="http://schemas.microsoft.com/office/drawing/2014/main" id="{47B812D2-83AC-4CF8-BDD6-26846B6EA27D}"/>
              </a:ext>
            </a:extLst>
          </p:cNvPr>
          <p:cNvSpPr txBox="1"/>
          <p:nvPr/>
        </p:nvSpPr>
        <p:spPr>
          <a:xfrm>
            <a:off x="578121" y="553607"/>
            <a:ext cx="11155680" cy="640080"/>
          </a:xfrm>
          <a:prstGeom prst="rect">
            <a:avLst/>
          </a:prstGeom>
          <a:noFill/>
        </p:spPr>
        <p:txBody>
          <a:bodyPr wrap="square">
            <a:spAutoFit/>
          </a:bodyPr>
          <a:lstStyle/>
          <a:p>
            <a:pPr algn="ctr"/>
            <a:r>
              <a:rPr lang="en-GB" sz="3600" dirty="0">
                <a:solidFill>
                  <a:srgbClr val="C00000"/>
                </a:solidFill>
                <a:effectLst/>
                <a:latin typeface="Calibri" panose="020F0502020204030204" pitchFamily="34" charset="0"/>
                <a:ea typeface="Calibri" panose="020F0502020204030204" pitchFamily="34" charset="0"/>
              </a:rPr>
              <a:t>Demographic dividend and sustainable development goals</a:t>
            </a:r>
            <a:endParaRPr lang="en-GB" sz="3600" dirty="0">
              <a:solidFill>
                <a:srgbClr val="C00000"/>
              </a:solidFill>
            </a:endParaRPr>
          </a:p>
        </p:txBody>
      </p:sp>
      <p:sp>
        <p:nvSpPr>
          <p:cNvPr id="23" name="TextBox 22">
            <a:extLst>
              <a:ext uri="{FF2B5EF4-FFF2-40B4-BE49-F238E27FC236}">
                <a16:creationId xmlns:a16="http://schemas.microsoft.com/office/drawing/2014/main" id="{F0A2A4F0-4A15-4329-8464-E5526727D745}"/>
              </a:ext>
            </a:extLst>
          </p:cNvPr>
          <p:cNvSpPr txBox="1"/>
          <p:nvPr/>
        </p:nvSpPr>
        <p:spPr>
          <a:xfrm>
            <a:off x="4089089" y="4275598"/>
            <a:ext cx="1828800" cy="1463040"/>
          </a:xfrm>
          <a:prstGeom prst="rect">
            <a:avLst/>
          </a:prstGeom>
          <a:noFill/>
          <a:ln w="57150">
            <a:solidFill>
              <a:srgbClr val="00B050"/>
            </a:solidFill>
          </a:ln>
        </p:spPr>
        <p:txBody>
          <a:bodyPr wrap="square">
            <a:spAutoFit/>
          </a:bodyPr>
          <a:lstStyle/>
          <a:p>
            <a:pPr marR="0" lvl="0" rtl="0">
              <a:lnSpc>
                <a:spcPct val="125000"/>
              </a:lnSpc>
              <a:spcBef>
                <a:spcPts val="0"/>
              </a:spcBef>
              <a:spcAft>
                <a:spcPts val="0"/>
              </a:spcAft>
            </a:pPr>
            <a:r>
              <a:rPr lang="en-GB" sz="18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Ensure healthy lives </a:t>
            </a:r>
            <a:r>
              <a:rPr lang="en-GB" b="1" dirty="0">
                <a:solidFill>
                  <a:schemeClr val="accent5">
                    <a:lumMod val="50000"/>
                  </a:schemeClr>
                </a:solidFill>
                <a:latin typeface="Calibri" panose="020F0502020204030204" pitchFamily="34" charset="0"/>
                <a:ea typeface="Times New Roman" panose="02020603050405020304" pitchFamily="18" charset="0"/>
                <a:cs typeface="Calibri" panose="020F0502020204030204" pitchFamily="34" charset="0"/>
              </a:rPr>
              <a:t>&amp;</a:t>
            </a:r>
            <a:r>
              <a:rPr lang="en-GB" sz="18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promote well-being for all at all ages</a:t>
            </a:r>
            <a:endParaRPr lang="en-GB" sz="16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30CFF7E8-8EA9-45A4-9533-9DB4F3574E2C}"/>
              </a:ext>
            </a:extLst>
          </p:cNvPr>
          <p:cNvSpPr txBox="1"/>
          <p:nvPr/>
        </p:nvSpPr>
        <p:spPr>
          <a:xfrm>
            <a:off x="6056299" y="4263109"/>
            <a:ext cx="1828800" cy="1463040"/>
          </a:xfrm>
          <a:prstGeom prst="rect">
            <a:avLst/>
          </a:prstGeom>
          <a:noFill/>
          <a:ln w="57150">
            <a:solidFill>
              <a:srgbClr val="FF0000"/>
            </a:solidFill>
          </a:ln>
        </p:spPr>
        <p:txBody>
          <a:bodyPr wrap="square">
            <a:spAutoFit/>
          </a:bodyPr>
          <a:lstStyle/>
          <a:p>
            <a:pPr marR="0" lvl="0" rtl="0">
              <a:lnSpc>
                <a:spcPct val="125000"/>
              </a:lnSpc>
              <a:spcBef>
                <a:spcPts val="0"/>
              </a:spcBef>
              <a:spcAft>
                <a:spcPts val="0"/>
              </a:spcAft>
            </a:pPr>
            <a:r>
              <a:rPr lang="en-GB" sz="18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Achieve gender equality and empower all women and girls</a:t>
            </a:r>
            <a:endParaRPr lang="en-GB" sz="1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2A10AE43-7957-472F-9299-0D99E909A1D2}"/>
              </a:ext>
            </a:extLst>
          </p:cNvPr>
          <p:cNvSpPr txBox="1"/>
          <p:nvPr/>
        </p:nvSpPr>
        <p:spPr>
          <a:xfrm>
            <a:off x="8718553" y="4263109"/>
            <a:ext cx="2560320" cy="1797928"/>
          </a:xfrm>
          <a:prstGeom prst="rect">
            <a:avLst/>
          </a:prstGeom>
          <a:noFill/>
          <a:ln w="57150">
            <a:solidFill>
              <a:srgbClr val="C00000"/>
            </a:solidFill>
          </a:ln>
        </p:spPr>
        <p:txBody>
          <a:bodyPr wrap="square">
            <a:spAutoFit/>
          </a:bodyPr>
          <a:lstStyle/>
          <a:p>
            <a:pPr marR="0" lvl="0" rtl="0">
              <a:lnSpc>
                <a:spcPct val="125000"/>
              </a:lnSpc>
              <a:spcBef>
                <a:spcPts val="0"/>
              </a:spcBef>
              <a:spcAft>
                <a:spcPts val="0"/>
              </a:spcAft>
            </a:pPr>
            <a:r>
              <a:rPr lang="en-GB" sz="18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Promote sustained, inclusive, &amp; sustainable economic growth, full &amp; productive employment, &amp; decent work for all</a:t>
            </a:r>
            <a:endParaRPr lang="en-GB" sz="1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08202841-792C-4B6F-80BE-819628AD00ED}"/>
              </a:ext>
            </a:extLst>
          </p:cNvPr>
          <p:cNvSpPr txBox="1"/>
          <p:nvPr/>
        </p:nvSpPr>
        <p:spPr>
          <a:xfrm>
            <a:off x="680198" y="4275598"/>
            <a:ext cx="2468880" cy="1797928"/>
          </a:xfrm>
          <a:prstGeom prst="rect">
            <a:avLst/>
          </a:prstGeom>
          <a:noFill/>
          <a:ln w="57150">
            <a:solidFill>
              <a:srgbClr val="C00000"/>
            </a:solidFill>
          </a:ln>
        </p:spPr>
        <p:txBody>
          <a:bodyPr wrap="square">
            <a:spAutoFit/>
          </a:bodyPr>
          <a:lstStyle/>
          <a:p>
            <a:pPr marR="0" lvl="0" rtl="0">
              <a:lnSpc>
                <a:spcPct val="125000"/>
              </a:lnSpc>
              <a:spcBef>
                <a:spcPts val="0"/>
              </a:spcBef>
              <a:spcAft>
                <a:spcPts val="0"/>
              </a:spcAft>
            </a:pPr>
            <a:r>
              <a:rPr lang="en-GB" sz="1800" b="1"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Ensure inclusive and equitable quality education and promote lifelong learning opportunities for all</a:t>
            </a:r>
            <a:endParaRPr lang="en-GB" sz="1800" b="1"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908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5E4D7AC-F61D-4C78-87DF-A4362593B213}"/>
              </a:ext>
            </a:extLst>
          </p:cNvPr>
          <p:cNvGraphicFramePr>
            <a:graphicFrameLocks noGrp="1"/>
          </p:cNvGraphicFramePr>
          <p:nvPr>
            <p:extLst>
              <p:ext uri="{D42A27DB-BD31-4B8C-83A1-F6EECF244321}">
                <p14:modId xmlns:p14="http://schemas.microsoft.com/office/powerpoint/2010/main" val="947554803"/>
              </p:ext>
            </p:extLst>
          </p:nvPr>
        </p:nvGraphicFramePr>
        <p:xfrm>
          <a:off x="1551482" y="1101785"/>
          <a:ext cx="9107774" cy="2377440"/>
        </p:xfrm>
        <a:graphic>
          <a:graphicData uri="http://schemas.openxmlformats.org/drawingml/2006/table">
            <a:tbl>
              <a:tblPr firstRow="1" bandRow="1">
                <a:tableStyleId>{5C22544A-7EE6-4342-B048-85BDC9FD1C3A}</a:tableStyleId>
              </a:tblPr>
              <a:tblGrid>
                <a:gridCol w="2914496">
                  <a:extLst>
                    <a:ext uri="{9D8B030D-6E8A-4147-A177-3AD203B41FA5}">
                      <a16:colId xmlns:a16="http://schemas.microsoft.com/office/drawing/2014/main" val="3344687605"/>
                    </a:ext>
                  </a:extLst>
                </a:gridCol>
                <a:gridCol w="3278782">
                  <a:extLst>
                    <a:ext uri="{9D8B030D-6E8A-4147-A177-3AD203B41FA5}">
                      <a16:colId xmlns:a16="http://schemas.microsoft.com/office/drawing/2014/main" val="3406644736"/>
                    </a:ext>
                  </a:extLst>
                </a:gridCol>
                <a:gridCol w="2914496">
                  <a:extLst>
                    <a:ext uri="{9D8B030D-6E8A-4147-A177-3AD203B41FA5}">
                      <a16:colId xmlns:a16="http://schemas.microsoft.com/office/drawing/2014/main" val="3940799508"/>
                    </a:ext>
                  </a:extLst>
                </a:gridCol>
              </a:tblGrid>
              <a:tr h="713232">
                <a:tc>
                  <a:txBody>
                    <a:bodyPr/>
                    <a:lstStyle/>
                    <a:p>
                      <a:endParaRPr lang="en-US" sz="3200" b="1" dirty="0">
                        <a:solidFill>
                          <a:schemeClr val="accent6">
                            <a:lumMod val="50000"/>
                          </a:schemeClr>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accent6">
                              <a:lumMod val="50000"/>
                            </a:schemeClr>
                          </a:solidFill>
                        </a:rPr>
                        <a:t>EDUCATION</a:t>
                      </a:r>
                    </a:p>
                  </a:txBody>
                  <a:tcPr>
                    <a:solidFill>
                      <a:schemeClr val="accent6">
                        <a:lumMod val="20000"/>
                        <a:lumOff val="80000"/>
                      </a:schemeClr>
                    </a:solidFill>
                  </a:tcPr>
                </a:tc>
                <a:tc>
                  <a:txBody>
                    <a:bodyPr/>
                    <a:lstStyle/>
                    <a:p>
                      <a:pPr algn="r"/>
                      <a:endParaRPr lang="en-US" sz="3200" b="1" dirty="0">
                        <a:solidFill>
                          <a:schemeClr val="accent2">
                            <a:lumMod val="50000"/>
                          </a:schemeClr>
                        </a:solidFill>
                      </a:endParaRPr>
                    </a:p>
                  </a:txBody>
                  <a:tcPr>
                    <a:noFill/>
                  </a:tcPr>
                </a:tc>
                <a:extLst>
                  <a:ext uri="{0D108BD9-81ED-4DB2-BD59-A6C34878D82A}">
                    <a16:rowId xmlns:a16="http://schemas.microsoft.com/office/drawing/2014/main" val="275275800"/>
                  </a:ext>
                </a:extLst>
              </a:tr>
              <a:tr h="950976">
                <a:tc>
                  <a:txBody>
                    <a:bodyPr/>
                    <a:lstStyle/>
                    <a:p>
                      <a:r>
                        <a:rPr lang="en-US" sz="3200" b="1" dirty="0">
                          <a:solidFill>
                            <a:schemeClr val="accent4">
                              <a:lumMod val="50000"/>
                            </a:schemeClr>
                          </a:solidFill>
                        </a:rPr>
                        <a:t>SURVIVAL</a:t>
                      </a:r>
                      <a:endParaRPr lang="en-US" sz="3200" b="1" dirty="0">
                        <a:solidFill>
                          <a:schemeClr val="accent6">
                            <a:lumMod val="50000"/>
                          </a:schemeClr>
                        </a:solidFill>
                      </a:endParaRPr>
                    </a:p>
                  </a:txBody>
                  <a:tcPr anchor="ctr">
                    <a:solidFill>
                      <a:schemeClr val="accent4">
                        <a:lumMod val="20000"/>
                        <a:lumOff val="80000"/>
                      </a:schemeClr>
                    </a:solidFill>
                  </a:tcPr>
                </a:tc>
                <a:tc>
                  <a:txBody>
                    <a:bodyPr/>
                    <a:lstStyle/>
                    <a:p>
                      <a:pPr algn="ctr"/>
                      <a:r>
                        <a:rPr lang="en-US" sz="3200" b="1" dirty="0">
                          <a:solidFill>
                            <a:srgbClr val="FF6600"/>
                          </a:solidFill>
                        </a:rPr>
                        <a:t>HUMAN CAPITAL</a:t>
                      </a:r>
                    </a:p>
                  </a:txBody>
                  <a:tcPr anchor="c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b="1" dirty="0">
                          <a:solidFill>
                            <a:schemeClr val="accent2">
                              <a:lumMod val="50000"/>
                            </a:schemeClr>
                          </a:solidFill>
                        </a:rPr>
                        <a:t>HEALTH</a:t>
                      </a:r>
                    </a:p>
                  </a:txBody>
                  <a:tcPr anchor="ctr">
                    <a:solidFill>
                      <a:schemeClr val="accent2">
                        <a:lumMod val="20000"/>
                        <a:lumOff val="80000"/>
                      </a:schemeClr>
                    </a:solidFill>
                  </a:tcPr>
                </a:tc>
                <a:extLst>
                  <a:ext uri="{0D108BD9-81ED-4DB2-BD59-A6C34878D82A}">
                    <a16:rowId xmlns:a16="http://schemas.microsoft.com/office/drawing/2014/main" val="840132867"/>
                  </a:ext>
                </a:extLst>
              </a:tr>
              <a:tr h="713232">
                <a:tc>
                  <a:txBody>
                    <a:bodyPr/>
                    <a:lstStyle/>
                    <a:p>
                      <a:endParaRPr lang="en-US" sz="3200" b="1" dirty="0">
                        <a:solidFill>
                          <a:schemeClr val="accent4">
                            <a:lumMod val="50000"/>
                          </a:schemeClr>
                        </a:solidFill>
                      </a:endParaRP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accent1">
                              <a:lumMod val="50000"/>
                            </a:schemeClr>
                          </a:solidFill>
                        </a:rPr>
                        <a:t>NUTRITION</a:t>
                      </a:r>
                    </a:p>
                  </a:txBody>
                  <a:tcPr anchor="b">
                    <a:solidFill>
                      <a:schemeClr val="accent1">
                        <a:lumMod val="20000"/>
                        <a:lumOff val="80000"/>
                      </a:schemeClr>
                    </a:solidFill>
                  </a:tcPr>
                </a:tc>
                <a:tc>
                  <a:txBody>
                    <a:bodyPr/>
                    <a:lstStyle/>
                    <a:p>
                      <a:pPr algn="r"/>
                      <a:endParaRPr lang="en-US" sz="3200" b="1" dirty="0">
                        <a:solidFill>
                          <a:schemeClr val="accent1">
                            <a:lumMod val="50000"/>
                          </a:schemeClr>
                        </a:solidFill>
                      </a:endParaRPr>
                    </a:p>
                  </a:txBody>
                  <a:tcPr anchor="b">
                    <a:noFill/>
                  </a:tcPr>
                </a:tc>
                <a:extLst>
                  <a:ext uri="{0D108BD9-81ED-4DB2-BD59-A6C34878D82A}">
                    <a16:rowId xmlns:a16="http://schemas.microsoft.com/office/drawing/2014/main" val="3446391160"/>
                  </a:ext>
                </a:extLst>
              </a:tr>
            </a:tbl>
          </a:graphicData>
        </a:graphic>
      </p:graphicFrame>
      <p:sp>
        <p:nvSpPr>
          <p:cNvPr id="11" name="TextBox 10">
            <a:extLst>
              <a:ext uri="{FF2B5EF4-FFF2-40B4-BE49-F238E27FC236}">
                <a16:creationId xmlns:a16="http://schemas.microsoft.com/office/drawing/2014/main" id="{52C5C9B9-30C0-47BE-A6FB-94F005C150D2}"/>
              </a:ext>
            </a:extLst>
          </p:cNvPr>
          <p:cNvSpPr txBox="1"/>
          <p:nvPr/>
        </p:nvSpPr>
        <p:spPr>
          <a:xfrm>
            <a:off x="2128602" y="254832"/>
            <a:ext cx="7945037" cy="646331"/>
          </a:xfrm>
          <a:prstGeom prst="rect">
            <a:avLst/>
          </a:prstGeom>
          <a:noFill/>
        </p:spPr>
        <p:txBody>
          <a:bodyPr wrap="square" rtlCol="0">
            <a:spAutoFit/>
          </a:bodyPr>
          <a:lstStyle/>
          <a:p>
            <a:pPr algn="ctr"/>
            <a:r>
              <a:rPr lang="en-US" sz="3600" dirty="0">
                <a:solidFill>
                  <a:schemeClr val="accent5">
                    <a:lumMod val="50000"/>
                  </a:schemeClr>
                </a:solidFill>
              </a:rPr>
              <a:t>HUMAN CAPITAL PROJECT – World Bank</a:t>
            </a:r>
            <a:endParaRPr lang="en-GB" sz="3600" dirty="0">
              <a:solidFill>
                <a:schemeClr val="accent5">
                  <a:lumMod val="50000"/>
                </a:schemeClr>
              </a:solidFill>
            </a:endParaRPr>
          </a:p>
        </p:txBody>
      </p:sp>
      <p:sp>
        <p:nvSpPr>
          <p:cNvPr id="13" name="TextBox 12">
            <a:extLst>
              <a:ext uri="{FF2B5EF4-FFF2-40B4-BE49-F238E27FC236}">
                <a16:creationId xmlns:a16="http://schemas.microsoft.com/office/drawing/2014/main" id="{96D2C484-A273-42BC-8151-7C8F5DC56881}"/>
              </a:ext>
            </a:extLst>
          </p:cNvPr>
          <p:cNvSpPr txBox="1"/>
          <p:nvPr/>
        </p:nvSpPr>
        <p:spPr>
          <a:xfrm>
            <a:off x="248856" y="3657600"/>
            <a:ext cx="11683313" cy="3108543"/>
          </a:xfrm>
          <a:prstGeom prst="rect">
            <a:avLst/>
          </a:prstGeom>
          <a:noFill/>
        </p:spPr>
        <p:txBody>
          <a:bodyPr wrap="square">
            <a:spAutoFit/>
          </a:bodyPr>
          <a:lstStyle/>
          <a:p>
            <a:r>
              <a:rPr lang="en-GB" sz="2800" dirty="0">
                <a:solidFill>
                  <a:schemeClr val="accent5">
                    <a:lumMod val="50000"/>
                  </a:schemeClr>
                </a:solidFill>
                <a:latin typeface="Calibri" panose="020F0502020204030204" pitchFamily="34" charset="0"/>
                <a:ea typeface="Calibri" panose="020F0502020204030204" pitchFamily="34" charset="0"/>
              </a:rPr>
              <a:t>H</a:t>
            </a:r>
            <a:r>
              <a:rPr lang="en-GB" sz="2800" dirty="0">
                <a:solidFill>
                  <a:schemeClr val="accent5">
                    <a:lumMod val="50000"/>
                  </a:schemeClr>
                </a:solidFill>
                <a:effectLst/>
                <a:latin typeface="Calibri" panose="020F0502020204030204" pitchFamily="34" charset="0"/>
                <a:ea typeface="Calibri" panose="020F0502020204030204" pitchFamily="34" charset="0"/>
              </a:rPr>
              <a:t>uman capital consists of the knowledge, skills, and health that people accumulate throughout their lives, enabling them to realize their potential to become productive members of society. Investing in people through nutrition, health care, quality education, jobs and skills helps develop human capital, and this is key to ending extreme poverty and creating more inclusive societies. </a:t>
            </a:r>
          </a:p>
          <a:p>
            <a:r>
              <a:rPr lang="en-GB" sz="2800" dirty="0">
                <a:solidFill>
                  <a:schemeClr val="accent5">
                    <a:lumMod val="50000"/>
                  </a:schemeClr>
                </a:solidFill>
                <a:latin typeface="Calibri" panose="020F0502020204030204" pitchFamily="34" charset="0"/>
                <a:ea typeface="Calibri" panose="020F0502020204030204" pitchFamily="34" charset="0"/>
              </a:rPr>
              <a:t>P</a:t>
            </a:r>
            <a:r>
              <a:rPr lang="en-GB" sz="2800" dirty="0">
                <a:solidFill>
                  <a:schemeClr val="accent5">
                    <a:lumMod val="50000"/>
                  </a:schemeClr>
                </a:solidFill>
                <a:effectLst/>
                <a:latin typeface="Calibri" panose="020F0502020204030204" pitchFamily="34" charset="0"/>
                <a:ea typeface="Calibri" panose="020F0502020204030204" pitchFamily="34" charset="0"/>
              </a:rPr>
              <a:t>romote effective investments in people, which increases productivity and economic growth, as well as accelerated progress toward the SDG’s.</a:t>
            </a:r>
            <a:endParaRPr lang="en-GB" sz="2800" dirty="0">
              <a:solidFill>
                <a:schemeClr val="accent5">
                  <a:lumMod val="50000"/>
                </a:schemeClr>
              </a:solidFill>
            </a:endParaRPr>
          </a:p>
        </p:txBody>
      </p:sp>
    </p:spTree>
    <p:extLst>
      <p:ext uri="{BB962C8B-B14F-4D97-AF65-F5344CB8AC3E}">
        <p14:creationId xmlns:p14="http://schemas.microsoft.com/office/powerpoint/2010/main" val="335693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5E4D7AC-F61D-4C78-87DF-A4362593B213}"/>
              </a:ext>
            </a:extLst>
          </p:cNvPr>
          <p:cNvGraphicFramePr>
            <a:graphicFrameLocks noGrp="1"/>
          </p:cNvGraphicFramePr>
          <p:nvPr>
            <p:extLst>
              <p:ext uri="{D42A27DB-BD31-4B8C-83A1-F6EECF244321}">
                <p14:modId xmlns:p14="http://schemas.microsoft.com/office/powerpoint/2010/main" val="4209296839"/>
              </p:ext>
            </p:extLst>
          </p:nvPr>
        </p:nvGraphicFramePr>
        <p:xfrm>
          <a:off x="3563183" y="3517432"/>
          <a:ext cx="5078647" cy="2187329"/>
        </p:xfrm>
        <a:graphic>
          <a:graphicData uri="http://schemas.openxmlformats.org/drawingml/2006/table">
            <a:tbl>
              <a:tblPr firstRow="1" bandRow="1">
                <a:tableStyleId>{5C22544A-7EE6-4342-B048-85BDC9FD1C3A}</a:tableStyleId>
              </a:tblPr>
              <a:tblGrid>
                <a:gridCol w="1625172">
                  <a:extLst>
                    <a:ext uri="{9D8B030D-6E8A-4147-A177-3AD203B41FA5}">
                      <a16:colId xmlns:a16="http://schemas.microsoft.com/office/drawing/2014/main" val="3344687605"/>
                    </a:ext>
                  </a:extLst>
                </a:gridCol>
                <a:gridCol w="1828303">
                  <a:extLst>
                    <a:ext uri="{9D8B030D-6E8A-4147-A177-3AD203B41FA5}">
                      <a16:colId xmlns:a16="http://schemas.microsoft.com/office/drawing/2014/main" val="3406644736"/>
                    </a:ext>
                  </a:extLst>
                </a:gridCol>
                <a:gridCol w="1625172">
                  <a:extLst>
                    <a:ext uri="{9D8B030D-6E8A-4147-A177-3AD203B41FA5}">
                      <a16:colId xmlns:a16="http://schemas.microsoft.com/office/drawing/2014/main" val="3940799508"/>
                    </a:ext>
                  </a:extLst>
                </a:gridCol>
              </a:tblGrid>
              <a:tr h="608928">
                <a:tc>
                  <a:txBody>
                    <a:bodyPr/>
                    <a:lstStyle/>
                    <a:p>
                      <a:endParaRPr lang="en-US" sz="2400" b="1" dirty="0">
                        <a:solidFill>
                          <a:schemeClr val="accent6">
                            <a:lumMod val="50000"/>
                          </a:schemeClr>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6">
                              <a:lumMod val="50000"/>
                            </a:schemeClr>
                          </a:solidFill>
                        </a:rPr>
                        <a:t>EDUCATION</a:t>
                      </a:r>
                    </a:p>
                  </a:txBody>
                  <a:tcPr>
                    <a:solidFill>
                      <a:schemeClr val="accent6">
                        <a:lumMod val="20000"/>
                        <a:lumOff val="80000"/>
                      </a:schemeClr>
                    </a:solidFill>
                  </a:tcPr>
                </a:tc>
                <a:tc>
                  <a:txBody>
                    <a:bodyPr/>
                    <a:lstStyle/>
                    <a:p>
                      <a:pPr algn="r"/>
                      <a:endParaRPr lang="en-US" sz="2400" b="1" dirty="0">
                        <a:solidFill>
                          <a:schemeClr val="accent2">
                            <a:lumMod val="50000"/>
                          </a:schemeClr>
                        </a:solidFill>
                      </a:endParaRPr>
                    </a:p>
                  </a:txBody>
                  <a:tcPr>
                    <a:noFill/>
                  </a:tcPr>
                </a:tc>
                <a:extLst>
                  <a:ext uri="{0D108BD9-81ED-4DB2-BD59-A6C34878D82A}">
                    <a16:rowId xmlns:a16="http://schemas.microsoft.com/office/drawing/2014/main" val="275275800"/>
                  </a:ext>
                </a:extLst>
              </a:tr>
              <a:tr h="969473">
                <a:tc>
                  <a:txBody>
                    <a:bodyPr/>
                    <a:lstStyle/>
                    <a:p>
                      <a:r>
                        <a:rPr lang="en-US" sz="2400" b="1" dirty="0">
                          <a:solidFill>
                            <a:schemeClr val="accent4">
                              <a:lumMod val="50000"/>
                            </a:schemeClr>
                          </a:solidFill>
                        </a:rPr>
                        <a:t>SURVIVAL</a:t>
                      </a:r>
                      <a:endParaRPr lang="en-US" sz="2400" b="1" dirty="0">
                        <a:solidFill>
                          <a:schemeClr val="accent6">
                            <a:lumMod val="50000"/>
                          </a:schemeClr>
                        </a:solidFill>
                      </a:endParaRPr>
                    </a:p>
                  </a:txBody>
                  <a:tcPr anchor="ctr">
                    <a:solidFill>
                      <a:schemeClr val="accent4">
                        <a:lumMod val="20000"/>
                        <a:lumOff val="80000"/>
                      </a:schemeClr>
                    </a:solidFill>
                  </a:tcPr>
                </a:tc>
                <a:tc>
                  <a:txBody>
                    <a:bodyPr/>
                    <a:lstStyle/>
                    <a:p>
                      <a:pPr algn="ctr"/>
                      <a:r>
                        <a:rPr lang="en-US" sz="2400" b="1" dirty="0">
                          <a:solidFill>
                            <a:srgbClr val="FF6600"/>
                          </a:solidFill>
                        </a:rPr>
                        <a:t>HUMAN CAPITAL</a:t>
                      </a:r>
                    </a:p>
                  </a:txBody>
                  <a:tcPr anchor="c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2">
                              <a:lumMod val="50000"/>
                            </a:schemeClr>
                          </a:solidFill>
                        </a:rPr>
                        <a:t>HEALTH</a:t>
                      </a:r>
                    </a:p>
                  </a:txBody>
                  <a:tcPr anchor="ctr">
                    <a:solidFill>
                      <a:schemeClr val="accent2">
                        <a:lumMod val="20000"/>
                        <a:lumOff val="80000"/>
                      </a:schemeClr>
                    </a:solidFill>
                  </a:tcPr>
                </a:tc>
                <a:extLst>
                  <a:ext uri="{0D108BD9-81ED-4DB2-BD59-A6C34878D82A}">
                    <a16:rowId xmlns:a16="http://schemas.microsoft.com/office/drawing/2014/main" val="840132867"/>
                  </a:ext>
                </a:extLst>
              </a:tr>
              <a:tr h="608928">
                <a:tc>
                  <a:txBody>
                    <a:bodyPr/>
                    <a:lstStyle/>
                    <a:p>
                      <a:endParaRPr lang="en-US" sz="2400" b="1" dirty="0">
                        <a:solidFill>
                          <a:schemeClr val="accent4">
                            <a:lumMod val="50000"/>
                          </a:schemeClr>
                        </a:solidFill>
                      </a:endParaRP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1">
                              <a:lumMod val="50000"/>
                            </a:schemeClr>
                          </a:solidFill>
                        </a:rPr>
                        <a:t>NUTRITION</a:t>
                      </a:r>
                    </a:p>
                  </a:txBody>
                  <a:tcPr anchor="b">
                    <a:solidFill>
                      <a:schemeClr val="accent1">
                        <a:lumMod val="20000"/>
                        <a:lumOff val="80000"/>
                      </a:schemeClr>
                    </a:solidFill>
                  </a:tcPr>
                </a:tc>
                <a:tc>
                  <a:txBody>
                    <a:bodyPr/>
                    <a:lstStyle/>
                    <a:p>
                      <a:pPr algn="r"/>
                      <a:endParaRPr lang="en-US" sz="2400" b="1" dirty="0">
                        <a:solidFill>
                          <a:schemeClr val="accent1">
                            <a:lumMod val="50000"/>
                          </a:schemeClr>
                        </a:solidFill>
                      </a:endParaRPr>
                    </a:p>
                  </a:txBody>
                  <a:tcPr anchor="b">
                    <a:noFill/>
                  </a:tcPr>
                </a:tc>
                <a:extLst>
                  <a:ext uri="{0D108BD9-81ED-4DB2-BD59-A6C34878D82A}">
                    <a16:rowId xmlns:a16="http://schemas.microsoft.com/office/drawing/2014/main" val="3446391160"/>
                  </a:ext>
                </a:extLst>
              </a:tr>
            </a:tbl>
          </a:graphicData>
        </a:graphic>
      </p:graphicFrame>
      <p:sp>
        <p:nvSpPr>
          <p:cNvPr id="11" name="TextBox 10">
            <a:extLst>
              <a:ext uri="{FF2B5EF4-FFF2-40B4-BE49-F238E27FC236}">
                <a16:creationId xmlns:a16="http://schemas.microsoft.com/office/drawing/2014/main" id="{52C5C9B9-30C0-47BE-A6FB-94F005C150D2}"/>
              </a:ext>
            </a:extLst>
          </p:cNvPr>
          <p:cNvSpPr txBox="1"/>
          <p:nvPr/>
        </p:nvSpPr>
        <p:spPr>
          <a:xfrm>
            <a:off x="2128602" y="179889"/>
            <a:ext cx="7945037" cy="646331"/>
          </a:xfrm>
          <a:prstGeom prst="rect">
            <a:avLst/>
          </a:prstGeom>
          <a:noFill/>
        </p:spPr>
        <p:txBody>
          <a:bodyPr wrap="square" rtlCol="0">
            <a:spAutoFit/>
          </a:bodyPr>
          <a:lstStyle/>
          <a:p>
            <a:pPr algn="ctr"/>
            <a:r>
              <a:rPr lang="en-US" sz="3600" dirty="0">
                <a:solidFill>
                  <a:schemeClr val="accent5">
                    <a:lumMod val="50000"/>
                  </a:schemeClr>
                </a:solidFill>
              </a:rPr>
              <a:t>HUMAN CAPITAL INDEX and SDG’s</a:t>
            </a:r>
            <a:endParaRPr lang="en-GB" sz="3600" dirty="0">
              <a:solidFill>
                <a:schemeClr val="accent5">
                  <a:lumMod val="50000"/>
                </a:schemeClr>
              </a:solidFill>
            </a:endParaRPr>
          </a:p>
        </p:txBody>
      </p:sp>
      <p:graphicFrame>
        <p:nvGraphicFramePr>
          <p:cNvPr id="6" name="Content Placeholder 3">
            <a:extLst>
              <a:ext uri="{FF2B5EF4-FFF2-40B4-BE49-F238E27FC236}">
                <a16:creationId xmlns:a16="http://schemas.microsoft.com/office/drawing/2014/main" id="{3A4BA74C-23B3-466D-B17F-6B691EEC7879}"/>
              </a:ext>
            </a:extLst>
          </p:cNvPr>
          <p:cNvGraphicFramePr>
            <a:graphicFrameLocks noGrp="1"/>
          </p:cNvGraphicFramePr>
          <p:nvPr>
            <p:ph idx="1"/>
            <p:extLst>
              <p:ext uri="{D42A27DB-BD31-4B8C-83A1-F6EECF244321}">
                <p14:modId xmlns:p14="http://schemas.microsoft.com/office/powerpoint/2010/main" val="2838975631"/>
              </p:ext>
            </p:extLst>
          </p:nvPr>
        </p:nvGraphicFramePr>
        <p:xfrm>
          <a:off x="21360" y="3391383"/>
          <a:ext cx="3341086" cy="2468880"/>
        </p:xfrm>
        <a:graphic>
          <a:graphicData uri="http://schemas.openxmlformats.org/drawingml/2006/table">
            <a:tbl>
              <a:tblPr firstRow="1" bandRow="1"/>
              <a:tblGrid>
                <a:gridCol w="3341086">
                  <a:extLst>
                    <a:ext uri="{9D8B030D-6E8A-4147-A177-3AD203B41FA5}">
                      <a16:colId xmlns:a16="http://schemas.microsoft.com/office/drawing/2014/main" val="1895416355"/>
                    </a:ext>
                  </a:extLst>
                </a:gridCol>
              </a:tblGrid>
              <a:tr h="826039">
                <a:tc>
                  <a:txBody>
                    <a:bodyPr/>
                    <a:lstStyle/>
                    <a:p>
                      <a:pPr marL="0" marR="0" indent="0" algn="l" rtl="0" eaLnBrk="1" fontAlgn="auto" latinLnBrk="0" hangingPunct="1">
                        <a:spcBef>
                          <a:spcPts val="0"/>
                        </a:spcBef>
                        <a:spcAft>
                          <a:spcPts val="0"/>
                        </a:spcAft>
                      </a:pPr>
                      <a:r>
                        <a:rPr lang="en-GB" sz="2000" b="1" i="0" u="none" strike="noStrike" kern="1200" dirty="0">
                          <a:solidFill>
                            <a:srgbClr val="FFFFFF"/>
                          </a:solidFill>
                          <a:effectLst/>
                          <a:latin typeface="Calibri" panose="020F0502020204030204" pitchFamily="34" charset="0"/>
                        </a:rPr>
                        <a:t>End preventable deaths of children under 5. </a:t>
                      </a:r>
                      <a:endParaRPr lang="en-GB" sz="2000" b="0" i="0" u="none" strike="noStrike" dirty="0">
                        <a:effectLst/>
                        <a:latin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6000"/>
                    </a:solidFill>
                  </a:tcPr>
                </a:tc>
                <a:extLst>
                  <a:ext uri="{0D108BD9-81ED-4DB2-BD59-A6C34878D82A}">
                    <a16:rowId xmlns:a16="http://schemas.microsoft.com/office/drawing/2014/main" val="2322894524"/>
                  </a:ext>
                </a:extLst>
              </a:tr>
              <a:tr h="520008">
                <a:tc>
                  <a:txBody>
                    <a:bodyPr/>
                    <a:lstStyle/>
                    <a:p>
                      <a:pPr marL="0" marR="0" indent="0" algn="l" rtl="0" eaLnBrk="1" fontAlgn="auto" latinLnBrk="0" hangingPunct="1">
                        <a:spcBef>
                          <a:spcPts val="0"/>
                        </a:spcBef>
                        <a:spcAft>
                          <a:spcPts val="0"/>
                        </a:spcAft>
                      </a:pPr>
                      <a:r>
                        <a:rPr lang="en-US" sz="2000" b="1" i="0" u="none" strike="noStrike" kern="1200" dirty="0">
                          <a:solidFill>
                            <a:srgbClr val="FFFFFF"/>
                          </a:solidFill>
                          <a:effectLst/>
                          <a:latin typeface="Calibri" panose="020F0502020204030204" pitchFamily="34" charset="0"/>
                        </a:rPr>
                        <a:t>Reduce maternal mortality.</a:t>
                      </a:r>
                      <a:endParaRPr lang="en-US" sz="2000" b="0" i="0" u="none" strike="noStrike" dirty="0">
                        <a:effectLst/>
                        <a:latin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6000"/>
                    </a:solidFill>
                  </a:tcPr>
                </a:tc>
                <a:extLst>
                  <a:ext uri="{0D108BD9-81ED-4DB2-BD59-A6C34878D82A}">
                    <a16:rowId xmlns:a16="http://schemas.microsoft.com/office/drawing/2014/main" val="2442292671"/>
                  </a:ext>
                </a:extLst>
              </a:tr>
              <a:tr h="1122833">
                <a:tc>
                  <a:txBody>
                    <a:bodyPr/>
                    <a:lstStyle/>
                    <a:p>
                      <a:pPr marL="0" algn="l" rtl="0" eaLnBrk="1" fontAlgn="t" latinLnBrk="0" hangingPunct="1">
                        <a:spcBef>
                          <a:spcPts val="0"/>
                        </a:spcBef>
                        <a:spcAft>
                          <a:spcPts val="0"/>
                        </a:spcAft>
                      </a:pPr>
                      <a:r>
                        <a:rPr lang="en-GB" sz="2000" b="1" i="0" u="none" strike="noStrike" kern="1200" dirty="0">
                          <a:solidFill>
                            <a:srgbClr val="FFFFFF"/>
                          </a:solidFill>
                          <a:effectLst/>
                          <a:latin typeface="Calibri" panose="020F0502020204030204" pitchFamily="34" charset="0"/>
                        </a:rPr>
                        <a:t>Reduce the number of deaths and injuries from road traffic accidents.</a:t>
                      </a:r>
                      <a:endParaRPr lang="en-GB" sz="2000" b="0" i="0" u="none" strike="noStrike" dirty="0">
                        <a:effectLst/>
                        <a:latin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6000"/>
                    </a:solidFill>
                  </a:tcPr>
                </a:tc>
                <a:extLst>
                  <a:ext uri="{0D108BD9-81ED-4DB2-BD59-A6C34878D82A}">
                    <a16:rowId xmlns:a16="http://schemas.microsoft.com/office/drawing/2014/main" val="885432840"/>
                  </a:ext>
                </a:extLst>
              </a:tr>
            </a:tbl>
          </a:graphicData>
        </a:graphic>
      </p:graphicFrame>
      <p:graphicFrame>
        <p:nvGraphicFramePr>
          <p:cNvPr id="7" name="Table 7">
            <a:extLst>
              <a:ext uri="{FF2B5EF4-FFF2-40B4-BE49-F238E27FC236}">
                <a16:creationId xmlns:a16="http://schemas.microsoft.com/office/drawing/2014/main" id="{77CFE978-810F-419D-9394-3FB0159E4EC0}"/>
              </a:ext>
            </a:extLst>
          </p:cNvPr>
          <p:cNvGraphicFramePr>
            <a:graphicFrameLocks noGrp="1"/>
          </p:cNvGraphicFramePr>
          <p:nvPr>
            <p:extLst>
              <p:ext uri="{D42A27DB-BD31-4B8C-83A1-F6EECF244321}">
                <p14:modId xmlns:p14="http://schemas.microsoft.com/office/powerpoint/2010/main" val="3884989693"/>
              </p:ext>
            </p:extLst>
          </p:nvPr>
        </p:nvGraphicFramePr>
        <p:xfrm>
          <a:off x="3352800" y="5870445"/>
          <a:ext cx="5486400" cy="746661"/>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3393674954"/>
                    </a:ext>
                  </a:extLst>
                </a:gridCol>
              </a:tblGrid>
              <a:tr h="746661">
                <a:tc>
                  <a:txBody>
                    <a:bodyPr/>
                    <a:lstStyle/>
                    <a:p>
                      <a:pPr algn="ctr"/>
                      <a:r>
                        <a:rPr lang="en-US" sz="2000" b="1" kern="1200" dirty="0">
                          <a:solidFill>
                            <a:schemeClr val="lt1"/>
                          </a:solidFill>
                          <a:effectLst/>
                          <a:latin typeface="+mn-lt"/>
                          <a:ea typeface="+mn-ea"/>
                          <a:cs typeface="+mn-cs"/>
                        </a:rPr>
                        <a:t>End all forms of stunting and wasting in children under 5 years of age.</a:t>
                      </a:r>
                      <a:endParaRPr lang="en-US" sz="2000" dirty="0"/>
                    </a:p>
                  </a:txBody>
                  <a:tcPr anchor="ctr">
                    <a:solidFill>
                      <a:schemeClr val="accent5">
                        <a:lumMod val="50000"/>
                      </a:schemeClr>
                    </a:solidFill>
                  </a:tcPr>
                </a:tc>
                <a:extLst>
                  <a:ext uri="{0D108BD9-81ED-4DB2-BD59-A6C34878D82A}">
                    <a16:rowId xmlns:a16="http://schemas.microsoft.com/office/drawing/2014/main" val="2510794807"/>
                  </a:ext>
                </a:extLst>
              </a:tr>
            </a:tbl>
          </a:graphicData>
        </a:graphic>
      </p:graphicFrame>
      <p:graphicFrame>
        <p:nvGraphicFramePr>
          <p:cNvPr id="8" name="Table 7">
            <a:extLst>
              <a:ext uri="{FF2B5EF4-FFF2-40B4-BE49-F238E27FC236}">
                <a16:creationId xmlns:a16="http://schemas.microsoft.com/office/drawing/2014/main" id="{E11AC402-0A6C-4AF9-946F-59C14C920494}"/>
              </a:ext>
            </a:extLst>
          </p:cNvPr>
          <p:cNvGraphicFramePr>
            <a:graphicFrameLocks noGrp="1"/>
          </p:cNvGraphicFramePr>
          <p:nvPr>
            <p:extLst>
              <p:ext uri="{D42A27DB-BD31-4B8C-83A1-F6EECF244321}">
                <p14:modId xmlns:p14="http://schemas.microsoft.com/office/powerpoint/2010/main" val="4183140525"/>
              </p:ext>
            </p:extLst>
          </p:nvPr>
        </p:nvGraphicFramePr>
        <p:xfrm>
          <a:off x="8853997" y="3398044"/>
          <a:ext cx="3291840" cy="24688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3393674954"/>
                    </a:ext>
                  </a:extLst>
                </a:gridCol>
              </a:tblGrid>
              <a:tr h="841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Achieve universal health coverage.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extLst>
                  <a:ext uri="{0D108BD9-81ED-4DB2-BD59-A6C34878D82A}">
                    <a16:rowId xmlns:a16="http://schemas.microsoft.com/office/drawing/2014/main" val="2423592435"/>
                  </a:ext>
                </a:extLst>
              </a:tr>
              <a:tr h="1169607">
                <a:tc>
                  <a:txBody>
                    <a:bodyPr/>
                    <a:lstStyle/>
                    <a:p>
                      <a:r>
                        <a:rPr lang="en-US" sz="2000" b="1" kern="1200" dirty="0">
                          <a:solidFill>
                            <a:schemeClr val="lt1"/>
                          </a:solidFill>
                          <a:effectLst/>
                          <a:latin typeface="+mn-lt"/>
                          <a:ea typeface="+mn-ea"/>
                          <a:cs typeface="+mn-cs"/>
                        </a:rPr>
                        <a:t>Ensure universal access to sexual and reproductive health care services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extLst>
                  <a:ext uri="{0D108BD9-81ED-4DB2-BD59-A6C34878D82A}">
                    <a16:rowId xmlns:a16="http://schemas.microsoft.com/office/drawing/2014/main" val="2510794807"/>
                  </a:ext>
                </a:extLst>
              </a:tr>
              <a:tr h="457727">
                <a:tc>
                  <a:txBody>
                    <a:bodyPr/>
                    <a:lstStyle/>
                    <a:p>
                      <a:r>
                        <a:rPr lang="en-US" sz="2000" b="1" kern="1200" dirty="0">
                          <a:solidFill>
                            <a:schemeClr val="lt1"/>
                          </a:solidFill>
                          <a:effectLst/>
                          <a:latin typeface="+mn-lt"/>
                          <a:ea typeface="+mn-ea"/>
                          <a:cs typeface="+mn-cs"/>
                        </a:rPr>
                        <a:t>Strengthen tobacco control.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extLst>
                  <a:ext uri="{0D108BD9-81ED-4DB2-BD59-A6C34878D82A}">
                    <a16:rowId xmlns:a16="http://schemas.microsoft.com/office/drawing/2014/main" val="2386931599"/>
                  </a:ext>
                </a:extLst>
              </a:tr>
            </a:tbl>
          </a:graphicData>
        </a:graphic>
      </p:graphicFrame>
      <p:graphicFrame>
        <p:nvGraphicFramePr>
          <p:cNvPr id="9" name="Table 8">
            <a:extLst>
              <a:ext uri="{FF2B5EF4-FFF2-40B4-BE49-F238E27FC236}">
                <a16:creationId xmlns:a16="http://schemas.microsoft.com/office/drawing/2014/main" id="{B3FA55FC-0F2D-40C2-8CB2-91844954D99F}"/>
              </a:ext>
            </a:extLst>
          </p:cNvPr>
          <p:cNvGraphicFramePr>
            <a:graphicFrameLocks noGrp="1"/>
          </p:cNvGraphicFramePr>
          <p:nvPr>
            <p:extLst>
              <p:ext uri="{D42A27DB-BD31-4B8C-83A1-F6EECF244321}">
                <p14:modId xmlns:p14="http://schemas.microsoft.com/office/powerpoint/2010/main" val="910521204"/>
              </p:ext>
            </p:extLst>
          </p:nvPr>
        </p:nvGraphicFramePr>
        <p:xfrm>
          <a:off x="3352800" y="1173004"/>
          <a:ext cx="5501197" cy="2225040"/>
        </p:xfrm>
        <a:graphic>
          <a:graphicData uri="http://schemas.openxmlformats.org/drawingml/2006/table">
            <a:tbl>
              <a:tblPr firstRow="1" bandRow="1">
                <a:tableStyleId>{5C22544A-7EE6-4342-B048-85BDC9FD1C3A}</a:tableStyleId>
              </a:tblPr>
              <a:tblGrid>
                <a:gridCol w="5501197">
                  <a:extLst>
                    <a:ext uri="{9D8B030D-6E8A-4147-A177-3AD203B41FA5}">
                      <a16:colId xmlns:a16="http://schemas.microsoft.com/office/drawing/2014/main" val="3393674954"/>
                    </a:ext>
                  </a:extLst>
                </a:gridCol>
              </a:tblGrid>
              <a:tr h="731520">
                <a:tc>
                  <a:txBody>
                    <a:bodyPr/>
                    <a:lstStyle/>
                    <a:p>
                      <a:pPr algn="ctr"/>
                      <a:r>
                        <a:rPr lang="en-US" sz="2000" b="1" kern="1200" dirty="0">
                          <a:solidFill>
                            <a:schemeClr val="lt1"/>
                          </a:solidFill>
                          <a:effectLst/>
                          <a:latin typeface="+mn-lt"/>
                          <a:ea typeface="+mn-ea"/>
                          <a:cs typeface="+mn-cs"/>
                        </a:rPr>
                        <a:t>Increase # youth and adults with relevant skills for employment, decent jobs &amp; entrepreneurship.</a:t>
                      </a:r>
                      <a:endParaRPr lang="en-US" sz="2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224211796"/>
                  </a:ext>
                </a:extLst>
              </a:tr>
              <a:tr h="391408">
                <a:tc>
                  <a:txBody>
                    <a:bodyPr/>
                    <a:lstStyle/>
                    <a:p>
                      <a:pPr algn="ctr"/>
                      <a:r>
                        <a:rPr lang="en-US" sz="2000" b="1" kern="1200" dirty="0">
                          <a:solidFill>
                            <a:schemeClr val="lt1"/>
                          </a:solidFill>
                          <a:effectLst/>
                          <a:latin typeface="+mn-lt"/>
                          <a:ea typeface="+mn-ea"/>
                          <a:cs typeface="+mn-cs"/>
                        </a:rPr>
                        <a:t>Build and upgrade education facilities.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2510794807"/>
                  </a:ext>
                </a:extLst>
              </a:tr>
              <a:tr h="391408">
                <a:tc>
                  <a:txBody>
                    <a:bodyPr/>
                    <a:lstStyle/>
                    <a:p>
                      <a:pPr algn="ctr"/>
                      <a:r>
                        <a:rPr lang="en-US" sz="2000" b="1" kern="1200" dirty="0">
                          <a:solidFill>
                            <a:schemeClr val="lt1"/>
                          </a:solidFill>
                          <a:effectLst/>
                          <a:latin typeface="+mn-lt"/>
                          <a:ea typeface="+mn-ea"/>
                          <a:cs typeface="+mn-cs"/>
                        </a:rPr>
                        <a:t>Increase the supply of qualified teachers.</a:t>
                      </a:r>
                      <a:endParaRPr lang="en-US" sz="2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918820102"/>
                  </a:ext>
                </a:extLst>
              </a:tr>
              <a:tr h="6924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Reduce the proportion of youth not in employment, education or training.</a:t>
                      </a:r>
                      <a:endParaRPr lang="en-US" sz="2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3450844600"/>
                  </a:ext>
                </a:extLst>
              </a:tr>
            </a:tbl>
          </a:graphicData>
        </a:graphic>
      </p:graphicFrame>
    </p:spTree>
    <p:extLst>
      <p:ext uri="{BB962C8B-B14F-4D97-AF65-F5344CB8AC3E}">
        <p14:creationId xmlns:p14="http://schemas.microsoft.com/office/powerpoint/2010/main" val="25908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59B9C0-292F-4A41-9E5A-7B5EA50B16A6}"/>
              </a:ext>
            </a:extLst>
          </p:cNvPr>
          <p:cNvSpPr txBox="1"/>
          <p:nvPr/>
        </p:nvSpPr>
        <p:spPr>
          <a:xfrm>
            <a:off x="3063240" y="2186213"/>
            <a:ext cx="6080760" cy="1054199"/>
          </a:xfrm>
          <a:prstGeom prst="rect">
            <a:avLst/>
          </a:prstGeom>
          <a:noFill/>
        </p:spPr>
        <p:txBody>
          <a:bodyPr wrap="square">
            <a:spAutoFit/>
          </a:bodyPr>
          <a:lstStyle/>
          <a:p>
            <a:pPr marL="0" marR="0" algn="ctr">
              <a:lnSpc>
                <a:spcPct val="125000"/>
              </a:lnSpc>
              <a:spcBef>
                <a:spcPts val="0"/>
              </a:spcBef>
              <a:spcAft>
                <a:spcPts val="0"/>
              </a:spcAft>
            </a:pPr>
            <a:r>
              <a:rPr lang="en-US" sz="5400" b="1" dirty="0">
                <a:ln w="9525" cap="flat" cmpd="sng" algn="ctr">
                  <a:solidFill>
                    <a:srgbClr val="FFFFFF"/>
                  </a:solidFill>
                  <a:prstDash val="solid"/>
                  <a:round/>
                </a:ln>
                <a:solidFill>
                  <a:schemeClr val="accent5">
                    <a:lumMod val="50000"/>
                  </a:schemeClr>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Calibri" panose="020F0502020204030204" pitchFamily="34" charset="0"/>
              </a:rPr>
              <a:t>Recommendations</a:t>
            </a:r>
            <a:endParaRPr lang="en-GB" sz="54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480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292100" y="247650"/>
            <a:ext cx="11420226" cy="3993989"/>
          </a:xfrm>
        </p:spPr>
        <p:txBody>
          <a:bodyPr>
            <a:noAutofit/>
          </a:bodyPr>
          <a:lstStyle/>
          <a:p>
            <a:pPr marL="0" marR="0" indent="0">
              <a:lnSpc>
                <a:spcPct val="125000"/>
              </a:lnSpc>
              <a:spcBef>
                <a:spcPts val="0"/>
              </a:spcBef>
              <a:spcAft>
                <a:spcPts val="0"/>
              </a:spcAft>
              <a:buNone/>
            </a:pPr>
            <a:r>
              <a:rPr lang="en-GB" sz="2400" b="1" dirty="0">
                <a:solidFill>
                  <a:schemeClr val="accent5">
                    <a:lumMod val="50000"/>
                  </a:schemeClr>
                </a:solidFill>
                <a:effectLst/>
                <a:ea typeface="Times New Roman" panose="02020603050405020304" pitchFamily="18" charset="0"/>
                <a:cs typeface="Times New Roman" panose="02020603050405020304" pitchFamily="18" charset="0"/>
              </a:rPr>
              <a:t>1. Population dynamics and sustainable development </a:t>
            </a:r>
          </a:p>
          <a:p>
            <a:pPr marL="0" marR="0" indent="0" algn="justLow">
              <a:lnSpc>
                <a:spcPct val="125000"/>
              </a:lnSpc>
              <a:spcBef>
                <a:spcPts val="0"/>
              </a:spcBef>
              <a:spcAft>
                <a:spcPts val="0"/>
              </a:spcAft>
              <a:buNone/>
            </a:pPr>
            <a:r>
              <a:rPr lang="en-GB" sz="2400" dirty="0">
                <a:solidFill>
                  <a:schemeClr val="accent5">
                    <a:lumMod val="50000"/>
                  </a:schemeClr>
                </a:solidFill>
                <a:effectLst/>
                <a:ea typeface="Calibri" panose="020F0502020204030204" pitchFamily="34" charset="0"/>
                <a:cs typeface="Calibri" panose="020F0502020204030204" pitchFamily="34" charset="0"/>
              </a:rPr>
              <a:t>Population analysis (including population projections) should be an integral part of economic and social plans. Population dynamics is pointing out to: </a:t>
            </a:r>
          </a:p>
          <a:p>
            <a:pPr marL="342900" marR="0" lvl="0" indent="-342900" algn="justLow" rtl="0">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cs typeface="Calibri" panose="020F0502020204030204" pitchFamily="34" charset="0"/>
              </a:rPr>
              <a:t>Between 2020 and 2040, the population of KRI is expected to increase by 2.7 million. The increase is equally divided between the two decades. </a:t>
            </a:r>
            <a:endParaRPr lang="en-GB" sz="2400" dirty="0">
              <a:solidFill>
                <a:schemeClr val="accent5">
                  <a:lumMod val="50000"/>
                </a:schemeClr>
              </a:solidFill>
              <a:effectLst/>
              <a:ea typeface="Calibri" panose="020F0502020204030204" pitchFamily="34" charset="0"/>
              <a:cs typeface="Arial" panose="020B0604020202020204" pitchFamily="34" charset="0"/>
            </a:endParaRPr>
          </a:p>
          <a:p>
            <a:pPr marL="342900" marR="0" lvl="0" indent="-342900" algn="justLow">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cs typeface="Calibri" panose="020F0502020204030204" pitchFamily="34" charset="0"/>
              </a:rPr>
              <a:t>Increase of 12% in adolescents and youth 15-24 between 2020 and 2030, followed by an increase of 10% during the following decade,</a:t>
            </a:r>
            <a:endParaRPr lang="en-GB" sz="2400" dirty="0">
              <a:solidFill>
                <a:schemeClr val="accent5">
                  <a:lumMod val="50000"/>
                </a:schemeClr>
              </a:solidFill>
              <a:effectLst/>
              <a:ea typeface="Calibri" panose="020F0502020204030204" pitchFamily="34" charset="0"/>
              <a:cs typeface="Arial" panose="020B0604020202020204" pitchFamily="34" charset="0"/>
            </a:endParaRPr>
          </a:p>
          <a:p>
            <a:pPr marL="342900" marR="0" lvl="0" indent="-342900" algn="justLow">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cs typeface="Calibri" panose="020F0502020204030204" pitchFamily="34" charset="0"/>
              </a:rPr>
              <a:t>Increase of 27% in labour force (15-64) between 2020 and 2030, and 21% between 2030 and 2040,</a:t>
            </a:r>
            <a:endParaRPr lang="en-GB" sz="2400" dirty="0">
              <a:solidFill>
                <a:schemeClr val="accent5">
                  <a:lumMod val="50000"/>
                </a:schemeClr>
              </a:solidFill>
              <a:effectLst/>
              <a:ea typeface="Calibri" panose="020F0502020204030204" pitchFamily="34" charset="0"/>
              <a:cs typeface="Arial" panose="020B0604020202020204" pitchFamily="34" charset="0"/>
            </a:endParaRPr>
          </a:p>
          <a:p>
            <a:pPr marL="342900" marR="0" lvl="0" indent="-342900" algn="justLow">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cs typeface="Calibri" panose="020F0502020204030204" pitchFamily="34" charset="0"/>
              </a:rPr>
              <a:t>Increase of 11%, 8% and 2% of children who should be enrolled in primary, preparatory and secondary education between 2020 and 2030. During the following decade, the rate of change will change to 6%, 9% and 10%, </a:t>
            </a:r>
            <a:endParaRPr lang="en-GB" sz="2400" dirty="0">
              <a:solidFill>
                <a:schemeClr val="accent5">
                  <a:lumMod val="50000"/>
                </a:schemeClr>
              </a:solidFill>
              <a:effectLst/>
              <a:ea typeface="Calibri" panose="020F0502020204030204" pitchFamily="34" charset="0"/>
              <a:cs typeface="Arial" panose="020B0604020202020204" pitchFamily="34" charset="0"/>
            </a:endParaRPr>
          </a:p>
          <a:p>
            <a:pPr marL="342900" marR="0" lvl="0" indent="-342900" algn="justLow">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cs typeface="Calibri" panose="020F0502020204030204" pitchFamily="34" charset="0"/>
              </a:rPr>
              <a:t>Increase in females in reproductive age of 21% and 15% in the 2020’s and 2030’s respectively, and,</a:t>
            </a:r>
            <a:endParaRPr lang="en-GB" sz="2400" dirty="0">
              <a:solidFill>
                <a:schemeClr val="accent5">
                  <a:lumMod val="50000"/>
                </a:schemeClr>
              </a:solidFill>
              <a:ea typeface="Calibri" panose="020F0502020204030204" pitchFamily="34" charset="0"/>
              <a:cs typeface="Arial" panose="020B0604020202020204" pitchFamily="34" charset="0"/>
            </a:endParaRPr>
          </a:p>
          <a:p>
            <a:pPr marL="342900" marR="0" lvl="0" indent="-342900" algn="justLow">
              <a:lnSpc>
                <a:spcPct val="100000"/>
              </a:lnSpc>
              <a:spcBef>
                <a:spcPts val="0"/>
              </a:spcBef>
              <a:spcAft>
                <a:spcPts val="0"/>
              </a:spcAft>
              <a:buFont typeface="+mj-lt"/>
              <a:buAutoNum type="arabicParenR"/>
            </a:pPr>
            <a:r>
              <a:rPr lang="en-GB" sz="2400" dirty="0">
                <a:solidFill>
                  <a:schemeClr val="accent5">
                    <a:lumMod val="50000"/>
                  </a:schemeClr>
                </a:solidFill>
                <a:effectLst/>
                <a:ea typeface="Calibri" panose="020F0502020204030204" pitchFamily="34" charset="0"/>
              </a:rPr>
              <a:t>Increase in aging population (65+) of 45% between 2020 and 2030 and of 56% between 2030 and 2040.</a:t>
            </a:r>
            <a:r>
              <a:rPr lang="en-GB" sz="2400" dirty="0">
                <a:solidFill>
                  <a:schemeClr val="accent5">
                    <a:lumMod val="50000"/>
                  </a:schemeClr>
                </a:solidFill>
                <a:effectLst/>
                <a:ea typeface="Calibri" panose="020F0502020204030204" pitchFamily="34" charset="0"/>
                <a:cs typeface="Calibri" panose="020F0502020204030204" pitchFamily="34" charset="0"/>
              </a:rPr>
              <a:t> </a:t>
            </a:r>
            <a:endParaRPr lang="en-GB" sz="2400" dirty="0">
              <a:solidFill>
                <a:schemeClr val="accent5">
                  <a:lumMod val="50000"/>
                </a:schemeClr>
              </a:solidFill>
              <a:effectLst/>
              <a:ea typeface="Calibri" panose="020F0502020204030204" pitchFamily="34" charset="0"/>
              <a:cs typeface="Arial" panose="020B0604020202020204" pitchFamily="34" charset="0"/>
            </a:endParaRPr>
          </a:p>
          <a:p>
            <a:pPr marL="0" marR="0" indent="0" algn="justLow">
              <a:lnSpc>
                <a:spcPct val="125000"/>
              </a:lnSpc>
              <a:spcBef>
                <a:spcPts val="0"/>
              </a:spcBef>
              <a:spcAft>
                <a:spcPts val="0"/>
              </a:spcAft>
              <a:buNone/>
            </a:pPr>
            <a:endParaRPr lang="en-GB" sz="2400" dirty="0">
              <a:solidFill>
                <a:schemeClr val="accent5">
                  <a:lumMod val="50000"/>
                </a:schemeClr>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6531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411480" y="441960"/>
            <a:ext cx="11430000" cy="5265420"/>
          </a:xfrm>
        </p:spPr>
        <p:txBody>
          <a:bodyPr>
            <a:noAutofit/>
          </a:bodyPr>
          <a:lstStyle/>
          <a:p>
            <a:pPr marL="0" marR="0" indent="0">
              <a:lnSpc>
                <a:spcPct val="125000"/>
              </a:lnSpc>
              <a:spcBef>
                <a:spcPts val="0"/>
              </a:spcBef>
              <a:spcAft>
                <a:spcPts val="0"/>
              </a:spcAft>
              <a:buNone/>
            </a:pPr>
            <a:r>
              <a:rPr lang="en-GB" b="1" dirty="0">
                <a:solidFill>
                  <a:schemeClr val="accent1">
                    <a:lumMod val="75000"/>
                  </a:schemeClr>
                </a:solidFill>
                <a:effectLst/>
                <a:ea typeface="Calibri" panose="020F0502020204030204" pitchFamily="34" charset="0"/>
                <a:cs typeface="Calibri" panose="020F0502020204030204" pitchFamily="34" charset="0"/>
              </a:rPr>
              <a:t>2. Sustainable development goals </a:t>
            </a:r>
            <a:endParaRPr lang="en-GB" b="1" dirty="0">
              <a:solidFill>
                <a:schemeClr val="accent1">
                  <a:lumMod val="75000"/>
                </a:schemeClr>
              </a:solidFill>
              <a:effectLst/>
              <a:ea typeface="Calibri" panose="020F0502020204030204" pitchFamily="34" charset="0"/>
              <a:cs typeface="Arial" panose="020B0604020202020204" pitchFamily="34" charset="0"/>
            </a:endParaRPr>
          </a:p>
          <a:p>
            <a:pPr marL="0" marR="0" indent="0">
              <a:lnSpc>
                <a:spcPct val="125000"/>
              </a:lnSpc>
              <a:spcBef>
                <a:spcPts val="0"/>
              </a:spcBef>
              <a:spcAft>
                <a:spcPts val="0"/>
              </a:spcAft>
              <a:buNone/>
            </a:pPr>
            <a:r>
              <a:rPr lang="en-GB" dirty="0">
                <a:solidFill>
                  <a:schemeClr val="accent1">
                    <a:lumMod val="75000"/>
                  </a:schemeClr>
                </a:solidFill>
                <a:effectLst/>
                <a:ea typeface="Calibri" panose="020F0502020204030204" pitchFamily="34" charset="0"/>
                <a:cs typeface="Calibri" panose="020F0502020204030204" pitchFamily="34" charset="0"/>
              </a:rPr>
              <a:t>KRI indicators shows the following areas for improvement:</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GB" dirty="0">
                <a:solidFill>
                  <a:schemeClr val="accent1">
                    <a:lumMod val="75000"/>
                  </a:schemeClr>
                </a:solidFill>
                <a:effectLst/>
                <a:ea typeface="Calibri" panose="020F0502020204030204" pitchFamily="34" charset="0"/>
                <a:cs typeface="Calibri" panose="020F0502020204030204" pitchFamily="34" charset="0"/>
              </a:rPr>
              <a:t>Social protection </a:t>
            </a:r>
            <a:r>
              <a:rPr lang="en-GB" sz="2400" i="1" dirty="0">
                <a:solidFill>
                  <a:schemeClr val="accent1">
                    <a:lumMod val="75000"/>
                  </a:schemeClr>
                </a:solidFill>
                <a:effectLst/>
                <a:ea typeface="Calibri" panose="020F0502020204030204" pitchFamily="34" charset="0"/>
                <a:cs typeface="Calibri" panose="020F0502020204030204" pitchFamily="34" charset="0"/>
              </a:rPr>
              <a:t>[% of households that have benefited from any Social transfers KRI: 24%, Iraq: 35%]</a:t>
            </a:r>
          </a:p>
          <a:p>
            <a:pPr marR="0" lvl="0" algn="justLow">
              <a:lnSpc>
                <a:spcPct val="125000"/>
              </a:lnSpc>
              <a:spcBef>
                <a:spcPts val="0"/>
              </a:spcBef>
              <a:spcAft>
                <a:spcPts val="0"/>
              </a:spcAft>
              <a:buFont typeface="Webdings" panose="05030102010509060703" pitchFamily="18" charset="2"/>
              <a:buChar char=""/>
            </a:pPr>
            <a:r>
              <a:rPr lang="en-GB" dirty="0">
                <a:solidFill>
                  <a:schemeClr val="accent1">
                    <a:lumMod val="75000"/>
                  </a:schemeClr>
                </a:solidFill>
                <a:effectLst/>
                <a:ea typeface="Calibri" panose="020F0502020204030204" pitchFamily="34" charset="0"/>
                <a:cs typeface="Calibri" panose="020F0502020204030204" pitchFamily="34" charset="0"/>
              </a:rPr>
              <a:t>Using modern contraceptives, </a:t>
            </a:r>
            <a:r>
              <a:rPr lang="en-GB" sz="2400" dirty="0">
                <a:solidFill>
                  <a:schemeClr val="accent1">
                    <a:lumMod val="75000"/>
                  </a:schemeClr>
                </a:solidFill>
                <a:effectLst/>
                <a:ea typeface="Calibri" panose="020F0502020204030204" pitchFamily="34" charset="0"/>
                <a:cs typeface="Calibri" panose="020F0502020204030204" pitchFamily="34" charset="0"/>
              </a:rPr>
              <a:t>[KRI 26%, Iraq: 36%]</a:t>
            </a:r>
            <a:r>
              <a:rPr lang="en-GB" dirty="0">
                <a:solidFill>
                  <a:schemeClr val="accent1">
                    <a:lumMod val="75000"/>
                  </a:schemeClr>
                </a:solidFill>
                <a:effectLst/>
                <a:ea typeface="Calibri" panose="020F0502020204030204" pitchFamily="34" charset="0"/>
                <a:cs typeface="Calibri" panose="020F0502020204030204" pitchFamily="34" charset="0"/>
              </a:rPr>
              <a:t>,  </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GB" dirty="0">
                <a:solidFill>
                  <a:schemeClr val="accent1">
                    <a:lumMod val="75000"/>
                  </a:schemeClr>
                </a:solidFill>
                <a:effectLst/>
                <a:ea typeface="Calibri" panose="020F0502020204030204" pitchFamily="34" charset="0"/>
                <a:cs typeface="Calibri" panose="020F0502020204030204" pitchFamily="34" charset="0"/>
              </a:rPr>
              <a:t>Female genital mutilation </a:t>
            </a:r>
            <a:r>
              <a:rPr lang="en-GB" sz="2400" dirty="0">
                <a:solidFill>
                  <a:schemeClr val="accent1">
                    <a:lumMod val="75000"/>
                  </a:schemeClr>
                </a:solidFill>
                <a:effectLst/>
                <a:ea typeface="Calibri" panose="020F0502020204030204" pitchFamily="34" charset="0"/>
                <a:cs typeface="Calibri" panose="020F0502020204030204" pitchFamily="34" charset="0"/>
              </a:rPr>
              <a:t>[women (15 -49) with FGM, KRI: 37% , Iraq: 7%]</a:t>
            </a:r>
            <a:r>
              <a:rPr lang="en-GB" dirty="0">
                <a:solidFill>
                  <a:schemeClr val="accent1">
                    <a:lumMod val="75000"/>
                  </a:schemeClr>
                </a:solidFill>
                <a:effectLst/>
                <a:ea typeface="Calibri" panose="020F0502020204030204" pitchFamily="34" charset="0"/>
                <a:cs typeface="Calibri" panose="020F0502020204030204" pitchFamily="34" charset="0"/>
              </a:rPr>
              <a:t> , and,</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GB" dirty="0">
                <a:solidFill>
                  <a:schemeClr val="accent1">
                    <a:lumMod val="75000"/>
                  </a:schemeClr>
                </a:solidFill>
                <a:effectLst/>
                <a:ea typeface="Calibri" panose="020F0502020204030204" pitchFamily="34" charset="0"/>
                <a:cs typeface="Calibri" panose="020F0502020204030204" pitchFamily="34" charset="0"/>
              </a:rPr>
              <a:t>Child labour </a:t>
            </a:r>
            <a:r>
              <a:rPr lang="en-GB" sz="2400" dirty="0">
                <a:solidFill>
                  <a:schemeClr val="accent1">
                    <a:lumMod val="75000"/>
                  </a:schemeClr>
                </a:solidFill>
                <a:effectLst/>
                <a:ea typeface="Calibri" panose="020F0502020204030204" pitchFamily="34" charset="0"/>
                <a:cs typeface="Calibri" panose="020F0502020204030204" pitchFamily="34" charset="0"/>
              </a:rPr>
              <a:t>[KRI: 10%, Iraq: 5%]</a:t>
            </a:r>
            <a:r>
              <a:rPr lang="en-GB" dirty="0">
                <a:solidFill>
                  <a:schemeClr val="accent1">
                    <a:lumMod val="75000"/>
                  </a:schemeClr>
                </a:solidFill>
                <a:effectLst/>
                <a:ea typeface="Calibri" panose="020F0502020204030204" pitchFamily="34" charset="0"/>
                <a:cs typeface="Calibri" panose="020F0502020204030204" pitchFamily="34" charset="0"/>
              </a:rPr>
              <a:t>.</a:t>
            </a:r>
          </a:p>
          <a:p>
            <a:pPr marR="0" lvl="0" algn="justLow">
              <a:lnSpc>
                <a:spcPct val="125000"/>
              </a:lnSpc>
              <a:spcBef>
                <a:spcPts val="0"/>
              </a:spcBef>
              <a:spcAft>
                <a:spcPts val="0"/>
              </a:spcAft>
              <a:buFont typeface="Webdings" panose="05030102010509060703" pitchFamily="18" charset="2"/>
              <a:buChar char=""/>
            </a:pPr>
            <a:endParaRPr lang="en-GB" dirty="0">
              <a:solidFill>
                <a:schemeClr val="accent1">
                  <a:lumMod val="75000"/>
                </a:schemeClr>
              </a:solidFill>
              <a:cs typeface="Calibri" panose="020F0502020204030204" pitchFamily="34" charset="0"/>
            </a:endParaRPr>
          </a:p>
          <a:p>
            <a:pPr marL="0" marR="0" lvl="0" indent="0" algn="justLow">
              <a:lnSpc>
                <a:spcPct val="125000"/>
              </a:lnSpc>
              <a:spcBef>
                <a:spcPts val="0"/>
              </a:spcBef>
              <a:spcAft>
                <a:spcPts val="0"/>
              </a:spcAft>
              <a:buNone/>
            </a:pPr>
            <a:endParaRPr lang="en-GB" dirty="0">
              <a:solidFill>
                <a:schemeClr val="accent1">
                  <a:lumMod val="75000"/>
                </a:schemeClr>
              </a:solidFill>
              <a:cs typeface="Calibri" panose="020F0502020204030204" pitchFamily="34" charset="0"/>
            </a:endParaRPr>
          </a:p>
          <a:p>
            <a:pPr marL="0" marR="0" lvl="0" indent="0" algn="justLow">
              <a:lnSpc>
                <a:spcPct val="125000"/>
              </a:lnSpc>
              <a:spcBef>
                <a:spcPts val="0"/>
              </a:spcBef>
              <a:spcAft>
                <a:spcPts val="0"/>
              </a:spcAft>
              <a:buNone/>
            </a:pPr>
            <a:r>
              <a:rPr lang="en-GB" dirty="0">
                <a:solidFill>
                  <a:schemeClr val="bg1">
                    <a:lumMod val="65000"/>
                  </a:schemeClr>
                </a:solidFill>
                <a:cs typeface="Calibri" panose="020F0502020204030204" pitchFamily="34" charset="0"/>
              </a:rPr>
              <a:t>Source: </a:t>
            </a:r>
            <a:r>
              <a:rPr lang="en-GB" sz="2800" dirty="0">
                <a:solidFill>
                  <a:schemeClr val="bg1">
                    <a:lumMod val="65000"/>
                  </a:schemeClr>
                </a:solidFill>
                <a:effectLst/>
                <a:ea typeface="Calibri" panose="020F0502020204030204" pitchFamily="34" charset="0"/>
                <a:cs typeface="Calibri" panose="020F0502020204030204" pitchFamily="34" charset="0"/>
              </a:rPr>
              <a:t>MICS Survey 2018</a:t>
            </a:r>
            <a:endParaRPr lang="en-GB" dirty="0">
              <a:solidFill>
                <a:schemeClr val="bg1">
                  <a:lumMod val="65000"/>
                </a:schemeClr>
              </a:solidFill>
            </a:endParaRPr>
          </a:p>
        </p:txBody>
      </p:sp>
    </p:spTree>
    <p:extLst>
      <p:ext uri="{BB962C8B-B14F-4D97-AF65-F5344CB8AC3E}">
        <p14:creationId xmlns:p14="http://schemas.microsoft.com/office/powerpoint/2010/main" val="289295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411480" y="441960"/>
            <a:ext cx="10989583" cy="4726136"/>
          </a:xfrm>
        </p:spPr>
        <p:txBody>
          <a:bodyPr>
            <a:noAutofit/>
          </a:bodyPr>
          <a:lstStyle/>
          <a:p>
            <a:pPr marL="0" marR="0" indent="0">
              <a:lnSpc>
                <a:spcPct val="125000"/>
              </a:lnSpc>
              <a:spcBef>
                <a:spcPts val="0"/>
              </a:spcBef>
              <a:spcAft>
                <a:spcPts val="0"/>
              </a:spcAft>
              <a:buNone/>
            </a:pPr>
            <a:r>
              <a:rPr lang="en-GB" b="1" dirty="0">
                <a:solidFill>
                  <a:schemeClr val="accent1">
                    <a:lumMod val="75000"/>
                  </a:schemeClr>
                </a:solidFill>
                <a:effectLst/>
                <a:ea typeface="Calibri" panose="020F0502020204030204" pitchFamily="34" charset="0"/>
                <a:cs typeface="Calibri" panose="020F0502020204030204" pitchFamily="34" charset="0"/>
              </a:rPr>
              <a:t>3. Population policy and institutional framework</a:t>
            </a:r>
            <a:endParaRPr lang="en-GB" b="1" dirty="0">
              <a:solidFill>
                <a:schemeClr val="accent1">
                  <a:lumMod val="75000"/>
                </a:schemeClr>
              </a:solidFill>
              <a:effectLst/>
              <a:ea typeface="Calibri" panose="020F0502020204030204" pitchFamily="34" charset="0"/>
              <a:cs typeface="Arial" panose="020B0604020202020204" pitchFamily="34" charset="0"/>
            </a:endParaRPr>
          </a:p>
          <a:p>
            <a:pPr marL="0" marR="0" indent="0" algn="justLow">
              <a:lnSpc>
                <a:spcPct val="125000"/>
              </a:lnSpc>
              <a:spcBef>
                <a:spcPts val="0"/>
              </a:spcBef>
              <a:spcAft>
                <a:spcPts val="0"/>
              </a:spcAft>
              <a:buNone/>
            </a:pPr>
            <a:r>
              <a:rPr lang="en-GB" dirty="0">
                <a:solidFill>
                  <a:schemeClr val="accent1">
                    <a:lumMod val="75000"/>
                  </a:schemeClr>
                </a:solidFill>
                <a:effectLst/>
                <a:ea typeface="Calibri" panose="020F0502020204030204" pitchFamily="34" charset="0"/>
                <a:cs typeface="Calibri" panose="020F0502020204030204" pitchFamily="34" charset="0"/>
              </a:rPr>
              <a:t>Designing a new population policy for KRI along with the establishment of a higher population council can provide a comprehensive approach to population challenges and can integrate population goals and sustainable development goals. For this approach to succeed, it is necessary to have:</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A comprehensive and participatory vision for population,</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A higher population council that is empowered, inclusive and efficient,</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A clear responsibilities and accountability mechanism, and,</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gn="justLow">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A strong monitoring and evaluation system.</a:t>
            </a:r>
            <a:endParaRPr lang="en-GB" dirty="0">
              <a:solidFill>
                <a:schemeClr val="accent1">
                  <a:lumMod val="75000"/>
                </a:schemeClr>
              </a:solidFill>
            </a:endParaRPr>
          </a:p>
        </p:txBody>
      </p:sp>
    </p:spTree>
    <p:extLst>
      <p:ext uri="{BB962C8B-B14F-4D97-AF65-F5344CB8AC3E}">
        <p14:creationId xmlns:p14="http://schemas.microsoft.com/office/powerpoint/2010/main" val="265990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20FAB54-58D2-4D7F-8A2E-0F4580B96C34}"/>
              </a:ext>
            </a:extLst>
          </p:cNvPr>
          <p:cNvSpPr>
            <a:spLocks noGrp="1" noChangeArrowheads="1"/>
          </p:cNvSpPr>
          <p:nvPr>
            <p:ph idx="1"/>
          </p:nvPr>
        </p:nvSpPr>
        <p:spPr bwMode="auto">
          <a:xfrm>
            <a:off x="457200" y="2053587"/>
            <a:ext cx="10949650" cy="277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24525" algn="r"/>
              </a:tabLst>
              <a:defRPr>
                <a:solidFill>
                  <a:schemeClr val="tx1"/>
                </a:solidFill>
                <a:latin typeface="Arial" panose="020B0604020202020204" pitchFamily="34" charset="0"/>
              </a:defRPr>
            </a:lvl1pPr>
            <a:lvl2pPr eaLnBrk="0" fontAlgn="base" hangingPunct="0">
              <a:spcBef>
                <a:spcPct val="0"/>
              </a:spcBef>
              <a:spcAft>
                <a:spcPct val="0"/>
              </a:spcAft>
              <a:tabLst>
                <a:tab pos="5724525" algn="r"/>
              </a:tabLst>
              <a:defRPr>
                <a:solidFill>
                  <a:schemeClr val="tx1"/>
                </a:solidFill>
                <a:latin typeface="Arial" panose="020B0604020202020204" pitchFamily="34" charset="0"/>
              </a:defRPr>
            </a:lvl2pPr>
            <a:lvl3pPr eaLnBrk="0" fontAlgn="base" hangingPunct="0">
              <a:spcBef>
                <a:spcPct val="0"/>
              </a:spcBef>
              <a:spcAft>
                <a:spcPct val="0"/>
              </a:spcAft>
              <a:tabLst>
                <a:tab pos="5724525" algn="r"/>
              </a:tabLst>
              <a:defRPr>
                <a:solidFill>
                  <a:schemeClr val="tx1"/>
                </a:solidFill>
                <a:latin typeface="Arial" panose="020B0604020202020204" pitchFamily="34" charset="0"/>
              </a:defRPr>
            </a:lvl3pPr>
            <a:lvl4pPr eaLnBrk="0" fontAlgn="base" hangingPunct="0">
              <a:spcBef>
                <a:spcPct val="0"/>
              </a:spcBef>
              <a:spcAft>
                <a:spcPct val="0"/>
              </a:spcAft>
              <a:tabLst>
                <a:tab pos="5724525" algn="r"/>
              </a:tabLst>
              <a:defRPr>
                <a:solidFill>
                  <a:schemeClr val="tx1"/>
                </a:solidFill>
                <a:latin typeface="Arial" panose="020B0604020202020204" pitchFamily="34" charset="0"/>
              </a:defRPr>
            </a:lvl4pPr>
            <a:lvl5pPr eaLnBrk="0" fontAlgn="base" hangingPunct="0">
              <a:spcBef>
                <a:spcPct val="0"/>
              </a:spcBef>
              <a:spcAft>
                <a:spcPct val="0"/>
              </a:spcAft>
              <a:tabLst>
                <a:tab pos="5724525" algn="r"/>
              </a:tabLst>
              <a:defRPr>
                <a:solidFill>
                  <a:schemeClr val="tx1"/>
                </a:solidFill>
                <a:latin typeface="Arial" panose="020B0604020202020204" pitchFamily="34" charset="0"/>
              </a:defRPr>
            </a:lvl5pPr>
            <a:lvl6pPr eaLnBrk="0" fontAlgn="base" hangingPunct="0">
              <a:spcBef>
                <a:spcPct val="0"/>
              </a:spcBef>
              <a:spcAft>
                <a:spcPct val="0"/>
              </a:spcAft>
              <a:tabLst>
                <a:tab pos="5724525" algn="r"/>
              </a:tabLst>
              <a:defRPr>
                <a:solidFill>
                  <a:schemeClr val="tx1"/>
                </a:solidFill>
                <a:latin typeface="Arial" panose="020B0604020202020204" pitchFamily="34" charset="0"/>
              </a:defRPr>
            </a:lvl6pPr>
            <a:lvl7pPr eaLnBrk="0" fontAlgn="base" hangingPunct="0">
              <a:spcBef>
                <a:spcPct val="0"/>
              </a:spcBef>
              <a:spcAft>
                <a:spcPct val="0"/>
              </a:spcAft>
              <a:tabLst>
                <a:tab pos="5724525" algn="r"/>
              </a:tabLst>
              <a:defRPr>
                <a:solidFill>
                  <a:schemeClr val="tx1"/>
                </a:solidFill>
                <a:latin typeface="Arial" panose="020B0604020202020204" pitchFamily="34" charset="0"/>
              </a:defRPr>
            </a:lvl7pPr>
            <a:lvl8pPr eaLnBrk="0" fontAlgn="base" hangingPunct="0">
              <a:spcBef>
                <a:spcPct val="0"/>
              </a:spcBef>
              <a:spcAft>
                <a:spcPct val="0"/>
              </a:spcAft>
              <a:tabLst>
                <a:tab pos="5724525" algn="r"/>
              </a:tabLst>
              <a:defRPr>
                <a:solidFill>
                  <a:schemeClr val="tx1"/>
                </a:solidFill>
                <a:latin typeface="Arial" panose="020B0604020202020204" pitchFamily="34" charset="0"/>
              </a:defRPr>
            </a:lvl8pPr>
            <a:lvl9pPr eaLnBrk="0" fontAlgn="base" hangingPunct="0">
              <a:spcBef>
                <a:spcPct val="0"/>
              </a:spcBef>
              <a:spcAft>
                <a:spcPct val="0"/>
              </a:spcAft>
              <a:tabLst>
                <a:tab pos="5724525" algn="r"/>
              </a:tabLst>
              <a:defRPr>
                <a:solidFill>
                  <a:schemeClr val="tx1"/>
                </a:solidFill>
                <a:latin typeface="Arial" panose="020B0604020202020204" pitchFamily="34" charset="0"/>
              </a:defRPr>
            </a:lvl9pPr>
          </a:lstStyle>
          <a:p>
            <a:pPr marL="400050" marR="0" indent="-400050" algn="justLow">
              <a:lnSpc>
                <a:spcPct val="110000"/>
              </a:lnSpc>
              <a:spcBef>
                <a:spcPts val="0"/>
              </a:spcBef>
              <a:spcAft>
                <a:spcPts val="0"/>
              </a:spcAft>
              <a:buSzPct val="90000"/>
              <a:buFont typeface="Webdings" panose="05030102010509060703" pitchFamily="18" charset="2"/>
              <a:buChar char=""/>
            </a:pPr>
            <a:r>
              <a:rPr lang="en-US" sz="32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To provide a comprehensive population analysis of KRI and to describe the impact of population dynamics on sustainable development. </a:t>
            </a:r>
          </a:p>
          <a:p>
            <a:pPr marL="400050" marR="0" indent="-400050" algn="justLow">
              <a:lnSpc>
                <a:spcPct val="110000"/>
              </a:lnSpc>
              <a:spcBef>
                <a:spcPts val="0"/>
              </a:spcBef>
              <a:spcAft>
                <a:spcPts val="0"/>
              </a:spcAft>
              <a:buSzPct val="90000"/>
              <a:buFont typeface="Webdings" panose="05030102010509060703" pitchFamily="18" charset="2"/>
              <a:buChar char=""/>
            </a:pPr>
            <a:r>
              <a:rPr lang="en-US" sz="32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To inform decision makers on the implications of population dynamics on economic and social development.</a:t>
            </a:r>
            <a:endParaRPr lang="en-GB" sz="3200"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DC505C54-D43A-4323-B7FB-0197AA8532CD}"/>
              </a:ext>
            </a:extLst>
          </p:cNvPr>
          <p:cNvSpPr txBox="1"/>
          <p:nvPr/>
        </p:nvSpPr>
        <p:spPr>
          <a:xfrm>
            <a:off x="3200403" y="464698"/>
            <a:ext cx="5874152"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Objectives of the report</a:t>
            </a:r>
            <a:endParaRPr lang="en-GB" sz="36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788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411480" y="441960"/>
            <a:ext cx="11430000" cy="5265420"/>
          </a:xfrm>
        </p:spPr>
        <p:txBody>
          <a:bodyPr>
            <a:noAutofit/>
          </a:bodyPr>
          <a:lstStyle/>
          <a:p>
            <a:pPr marL="0" marR="0" indent="0">
              <a:lnSpc>
                <a:spcPct val="125000"/>
              </a:lnSpc>
              <a:spcBef>
                <a:spcPts val="0"/>
              </a:spcBef>
              <a:spcAft>
                <a:spcPts val="0"/>
              </a:spcAft>
              <a:buNone/>
            </a:pPr>
            <a:r>
              <a:rPr lang="en-GB" b="1" dirty="0">
                <a:solidFill>
                  <a:schemeClr val="accent1">
                    <a:lumMod val="75000"/>
                  </a:schemeClr>
                </a:solidFill>
                <a:effectLst/>
                <a:ea typeface="Calibri" panose="020F0502020204030204" pitchFamily="34" charset="0"/>
                <a:cs typeface="Calibri" panose="020F0502020204030204" pitchFamily="34" charset="0"/>
              </a:rPr>
              <a:t>4. Women empowerment</a:t>
            </a:r>
            <a:endParaRPr lang="en-GB" b="1" dirty="0">
              <a:solidFill>
                <a:schemeClr val="accent1">
                  <a:lumMod val="75000"/>
                </a:schemeClr>
              </a:solidFill>
              <a:effectLst/>
              <a:ea typeface="Calibri" panose="020F0502020204030204" pitchFamily="34" charset="0"/>
              <a:cs typeface="Arial" panose="020B0604020202020204" pitchFamily="34" charset="0"/>
            </a:endParaRPr>
          </a:p>
          <a:p>
            <a:pPr marL="0" marR="0" indent="0" algn="justLow">
              <a:lnSpc>
                <a:spcPct val="125000"/>
              </a:lnSpc>
              <a:spcBef>
                <a:spcPts val="0"/>
              </a:spcBef>
              <a:spcAft>
                <a:spcPts val="0"/>
              </a:spcAft>
              <a:buNone/>
            </a:pPr>
            <a:r>
              <a:rPr lang="en-GB" dirty="0">
                <a:solidFill>
                  <a:schemeClr val="accent1">
                    <a:lumMod val="75000"/>
                  </a:schemeClr>
                </a:solidFill>
                <a:effectLst/>
                <a:ea typeface="Calibri" panose="020F0502020204030204" pitchFamily="34" charset="0"/>
                <a:cs typeface="Arial" panose="020B0604020202020204" pitchFamily="34" charset="0"/>
              </a:rPr>
              <a:t>Expanding the care economy in KRI with all its components can contribute to increase women economic participation as it will reduce the double burden on working women. In the meanwhile, it will increase job opportunities for women as females are more qualified to work in the care economy sector. Such shift from unpaid to paid care will improve the quality of education and then will contribute to human capital. Furthermore, it will improve the quality of care provided to the elderly and to people with disability. Finally, the care economy is an opportunity for the growth of the private sector and can partially diversify the economy by increasing the growth of non-oil sectors.</a:t>
            </a:r>
          </a:p>
        </p:txBody>
      </p:sp>
    </p:spTree>
    <p:extLst>
      <p:ext uri="{BB962C8B-B14F-4D97-AF65-F5344CB8AC3E}">
        <p14:creationId xmlns:p14="http://schemas.microsoft.com/office/powerpoint/2010/main" val="3408346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411480" y="441960"/>
            <a:ext cx="11430000" cy="5265420"/>
          </a:xfrm>
        </p:spPr>
        <p:txBody>
          <a:bodyPr>
            <a:noAutofit/>
          </a:bodyPr>
          <a:lstStyle/>
          <a:p>
            <a:pPr marL="0" marR="0" indent="0">
              <a:lnSpc>
                <a:spcPct val="125000"/>
              </a:lnSpc>
              <a:spcBef>
                <a:spcPts val="0"/>
              </a:spcBef>
              <a:spcAft>
                <a:spcPts val="0"/>
              </a:spcAft>
              <a:buNone/>
            </a:pPr>
            <a:r>
              <a:rPr lang="en-GB" b="1" dirty="0">
                <a:solidFill>
                  <a:schemeClr val="accent1">
                    <a:lumMod val="75000"/>
                  </a:schemeClr>
                </a:solidFill>
                <a:ea typeface="Calibri" panose="020F0502020204030204" pitchFamily="34" charset="0"/>
                <a:cs typeface="Calibri" panose="020F0502020204030204" pitchFamily="34" charset="0"/>
              </a:rPr>
              <a:t>5. </a:t>
            </a:r>
            <a:r>
              <a:rPr lang="en-GB" b="1" dirty="0">
                <a:solidFill>
                  <a:schemeClr val="accent1">
                    <a:lumMod val="75000"/>
                  </a:schemeClr>
                </a:solidFill>
                <a:effectLst/>
                <a:ea typeface="Calibri" panose="020F0502020204030204" pitchFamily="34" charset="0"/>
                <a:cs typeface="Calibri" panose="020F0502020204030204" pitchFamily="34" charset="0"/>
              </a:rPr>
              <a:t>Data gaps</a:t>
            </a:r>
            <a:endParaRPr lang="en-GB" b="1" dirty="0">
              <a:solidFill>
                <a:schemeClr val="accent1">
                  <a:lumMod val="75000"/>
                </a:schemeClr>
              </a:solidFill>
              <a:ea typeface="Calibri" panose="020F0502020204030204" pitchFamily="34" charset="0"/>
              <a:cs typeface="Arial" panose="020B0604020202020204" pitchFamily="34" charset="0"/>
            </a:endParaRPr>
          </a:p>
          <a:p>
            <a:pPr marL="0" marR="0" indent="0">
              <a:lnSpc>
                <a:spcPct val="125000"/>
              </a:lnSpc>
              <a:spcBef>
                <a:spcPts val="0"/>
              </a:spcBef>
              <a:spcAft>
                <a:spcPts val="0"/>
              </a:spcAft>
              <a:buNone/>
            </a:pPr>
            <a:r>
              <a:rPr lang="en-GB" dirty="0">
                <a:solidFill>
                  <a:schemeClr val="accent1">
                    <a:lumMod val="75000"/>
                  </a:schemeClr>
                </a:solidFill>
                <a:effectLst/>
                <a:ea typeface="Calibri" panose="020F0502020204030204" pitchFamily="34" charset="0"/>
                <a:cs typeface="Calibri" panose="020F0502020204030204" pitchFamily="34" charset="0"/>
              </a:rPr>
              <a:t>There is a need for KRI to collect data and produce indicators to be able to draft policies and design interventions that are evidence-based specifically in the following areas: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Updated information on IDPs and refugees,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Updated SDG and human capital indicators,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Reproductive preferences and intentions for migration among youth,</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Child labour,</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Unmet needs from family planning services and method mix, and, </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L="342900" marR="0" lvl="0" indent="-342900" algn="justLow">
              <a:lnSpc>
                <a:spcPct val="125000"/>
              </a:lnSpc>
              <a:spcBef>
                <a:spcPts val="0"/>
              </a:spcBef>
              <a:spcAft>
                <a:spcPts val="0"/>
              </a:spcAft>
              <a:buFont typeface="+mj-lt"/>
              <a:buAutoNum type="arabicParenR"/>
            </a:pPr>
            <a:r>
              <a:rPr lang="en-GB" dirty="0">
                <a:solidFill>
                  <a:schemeClr val="accent1">
                    <a:lumMod val="75000"/>
                  </a:schemeClr>
                </a:solidFill>
                <a:effectLst/>
                <a:ea typeface="Calibri" panose="020F0502020204030204" pitchFamily="34" charset="0"/>
                <a:cs typeface="Calibri" panose="020F0502020204030204" pitchFamily="34" charset="0"/>
              </a:rPr>
              <a:t>Maternal mortality (survey / registry.)     </a:t>
            </a:r>
            <a:endParaRPr lang="en-GB" dirty="0">
              <a:solidFill>
                <a:schemeClr val="accent1">
                  <a:lumMod val="75000"/>
                </a:schemeClr>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251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1C86-2BF5-406D-97FF-8CACB9253D8D}"/>
              </a:ext>
            </a:extLst>
          </p:cNvPr>
          <p:cNvSpPr>
            <a:spLocks noGrp="1"/>
          </p:cNvSpPr>
          <p:nvPr>
            <p:ph idx="1"/>
          </p:nvPr>
        </p:nvSpPr>
        <p:spPr>
          <a:xfrm>
            <a:off x="411480" y="441960"/>
            <a:ext cx="11430000" cy="5293296"/>
          </a:xfrm>
        </p:spPr>
        <p:txBody>
          <a:bodyPr>
            <a:noAutofit/>
          </a:bodyPr>
          <a:lstStyle/>
          <a:p>
            <a:pPr marL="0" marR="0" indent="0">
              <a:lnSpc>
                <a:spcPct val="125000"/>
              </a:lnSpc>
              <a:spcBef>
                <a:spcPts val="0"/>
              </a:spcBef>
              <a:spcAft>
                <a:spcPts val="0"/>
              </a:spcAft>
              <a:buNone/>
            </a:pPr>
            <a:r>
              <a:rPr lang="en-GB" b="1" dirty="0">
                <a:solidFill>
                  <a:schemeClr val="accent1">
                    <a:lumMod val="75000"/>
                  </a:schemeClr>
                </a:solidFill>
                <a:ea typeface="Calibri" panose="020F0502020204030204" pitchFamily="34" charset="0"/>
                <a:cs typeface="Calibri" panose="020F0502020204030204" pitchFamily="34" charset="0"/>
              </a:rPr>
              <a:t>6. </a:t>
            </a:r>
            <a:r>
              <a:rPr lang="en-GB" b="1" dirty="0">
                <a:solidFill>
                  <a:schemeClr val="accent1">
                    <a:lumMod val="75000"/>
                  </a:schemeClr>
                </a:solidFill>
                <a:effectLst/>
                <a:ea typeface="Calibri" panose="020F0502020204030204" pitchFamily="34" charset="0"/>
                <a:cs typeface="Calibri" panose="020F0502020204030204" pitchFamily="34" charset="0"/>
              </a:rPr>
              <a:t>Further research</a:t>
            </a:r>
            <a:endParaRPr lang="en-GB" b="1" dirty="0">
              <a:solidFill>
                <a:schemeClr val="accent1">
                  <a:lumMod val="75000"/>
                </a:schemeClr>
              </a:solidFill>
              <a:effectLst/>
              <a:ea typeface="Calibri" panose="020F0502020204030204" pitchFamily="34" charset="0"/>
              <a:cs typeface="Arial" panose="020B0604020202020204" pitchFamily="34" charset="0"/>
            </a:endParaRPr>
          </a:p>
          <a:p>
            <a:pPr marL="0" marR="0" indent="0">
              <a:lnSpc>
                <a:spcPct val="125000"/>
              </a:lnSpc>
              <a:spcBef>
                <a:spcPts val="0"/>
              </a:spcBef>
              <a:spcAft>
                <a:spcPts val="0"/>
              </a:spcAft>
              <a:buNone/>
            </a:pPr>
            <a:r>
              <a:rPr lang="en-US" dirty="0">
                <a:solidFill>
                  <a:schemeClr val="accent1">
                    <a:lumMod val="75000"/>
                  </a:schemeClr>
                </a:solidFill>
                <a:effectLst/>
                <a:ea typeface="Calibri" panose="020F0502020204030204" pitchFamily="34" charset="0"/>
                <a:cs typeface="Calibri" panose="020F0502020204030204" pitchFamily="34" charset="0"/>
              </a:rPr>
              <a:t>The following areas of research need to be considered to support decision-makers: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Tying population dynamics to sustainable development goals,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Localizing sustainable development goals for KRI, </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Elaborate analysis of the results of the forthcoming census,</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cs typeface="Calibri" panose="020F0502020204030204" pitchFamily="34" charset="0"/>
              </a:rPr>
              <a:t>Demographic dividend in KRI, </a:t>
            </a:r>
            <a:endParaRPr lang="en-GB" dirty="0">
              <a:solidFill>
                <a:schemeClr val="accent1">
                  <a:lumMod val="75000"/>
                </a:schemeClr>
              </a:solidFill>
              <a:effectLst/>
              <a:ea typeface="Calibri" panose="020F0502020204030204" pitchFamily="34" charset="0"/>
              <a:cs typeface="Arial" panose="020B0604020202020204" pitchFamily="34" charset="0"/>
            </a:endParaRP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ffectLst/>
                <a:ea typeface="Calibri" panose="020F0502020204030204" pitchFamily="34" charset="0"/>
              </a:rPr>
              <a:t>Determinants of maternal mortality</a:t>
            </a:r>
            <a:r>
              <a:rPr lang="en-US" dirty="0">
                <a:solidFill>
                  <a:schemeClr val="accent1">
                    <a:lumMod val="75000"/>
                  </a:schemeClr>
                </a:solidFill>
                <a:effectLst/>
                <a:ea typeface="Calibri" panose="020F0502020204030204" pitchFamily="34" charset="0"/>
                <a:cs typeface="Calibri" panose="020F0502020204030204" pitchFamily="34" charset="0"/>
              </a:rPr>
              <a:t> and,</a:t>
            </a:r>
          </a:p>
          <a:p>
            <a:pPr marR="0" lvl="0">
              <a:lnSpc>
                <a:spcPct val="125000"/>
              </a:lnSpc>
              <a:spcBef>
                <a:spcPts val="0"/>
              </a:spcBef>
              <a:spcAft>
                <a:spcPts val="0"/>
              </a:spcAft>
              <a:buFont typeface="Webdings" panose="05030102010509060703" pitchFamily="18" charset="2"/>
              <a:buChar char=""/>
            </a:pPr>
            <a:r>
              <a:rPr lang="en-US" dirty="0">
                <a:solidFill>
                  <a:schemeClr val="accent1">
                    <a:lumMod val="75000"/>
                  </a:schemeClr>
                </a:solidFill>
                <a:ea typeface="Calibri" panose="020F0502020204030204" pitchFamily="34" charset="0"/>
                <a:cs typeface="Calibri" panose="020F0502020204030204" pitchFamily="34" charset="0"/>
              </a:rPr>
              <a:t>Impact of COVID-19</a:t>
            </a:r>
            <a:r>
              <a:rPr lang="en-US" dirty="0">
                <a:solidFill>
                  <a:schemeClr val="accent1">
                    <a:lumMod val="75000"/>
                  </a:schemeClr>
                </a:solidFill>
                <a:effectLst/>
                <a:ea typeface="Calibri" panose="020F0502020204030204" pitchFamily="34" charset="0"/>
              </a:rPr>
              <a:t>.</a:t>
            </a:r>
            <a:endParaRPr lang="en-GB" dirty="0">
              <a:solidFill>
                <a:schemeClr val="accent1">
                  <a:lumMod val="75000"/>
                </a:schemeClr>
              </a:solidFill>
            </a:endParaRPr>
          </a:p>
        </p:txBody>
      </p:sp>
    </p:spTree>
    <p:extLst>
      <p:ext uri="{BB962C8B-B14F-4D97-AF65-F5344CB8AC3E}">
        <p14:creationId xmlns:p14="http://schemas.microsoft.com/office/powerpoint/2010/main" val="733775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2CBAD3-F075-4F3D-BB8D-1E8CD90AE753}"/>
              </a:ext>
            </a:extLst>
          </p:cNvPr>
          <p:cNvSpPr>
            <a:spLocks noGrp="1"/>
          </p:cNvSpPr>
          <p:nvPr>
            <p:ph idx="1"/>
          </p:nvPr>
        </p:nvSpPr>
        <p:spPr/>
        <p:txBody>
          <a:bodyPr>
            <a:normAutofit/>
          </a:bodyPr>
          <a:lstStyle/>
          <a:p>
            <a:pPr marL="0" indent="0" algn="ctr">
              <a:buNone/>
            </a:pPr>
            <a:r>
              <a:rPr lang="en-US" sz="8000" dirty="0">
                <a:solidFill>
                  <a:schemeClr val="accent5">
                    <a:lumMod val="50000"/>
                  </a:schemeClr>
                </a:solidFill>
                <a:effectLst>
                  <a:outerShdw blurRad="38100" dist="38100" dir="2700000" algn="tl">
                    <a:srgbClr val="000000">
                      <a:alpha val="43137"/>
                    </a:srgbClr>
                  </a:outerShdw>
                </a:effectLst>
              </a:rPr>
              <a:t>Thank You</a:t>
            </a:r>
          </a:p>
          <a:p>
            <a:pPr marL="0" indent="0" algn="ctr">
              <a:buNone/>
            </a:pPr>
            <a:endParaRPr lang="en-US" sz="8000" dirty="0">
              <a:solidFill>
                <a:schemeClr val="accent5">
                  <a:lumMod val="50000"/>
                </a:schemeClr>
              </a:solidFill>
              <a:effectLst>
                <a:outerShdw blurRad="38100" dist="38100" dir="2700000" algn="tl">
                  <a:srgbClr val="000000">
                    <a:alpha val="43137"/>
                  </a:srgbClr>
                </a:outerShdw>
              </a:effectLst>
            </a:endParaRPr>
          </a:p>
          <a:p>
            <a:pPr marL="0" indent="0" algn="ctr">
              <a:buNone/>
            </a:pPr>
            <a:endParaRPr lang="en-US" sz="8000" dirty="0">
              <a:solidFill>
                <a:schemeClr val="accent5">
                  <a:lumMod val="50000"/>
                </a:schemeClr>
              </a:solidFill>
              <a:effectLst>
                <a:outerShdw blurRad="38100" dist="38100" dir="2700000" algn="tl">
                  <a:srgbClr val="000000">
                    <a:alpha val="43137"/>
                  </a:srgbClr>
                </a:outerShdw>
              </a:effectLst>
            </a:endParaRPr>
          </a:p>
          <a:p>
            <a:pPr marL="0" indent="0" algn="ctr">
              <a:buNone/>
            </a:pPr>
            <a:r>
              <a:rPr lang="en-US" sz="4200" dirty="0">
                <a:solidFill>
                  <a:schemeClr val="accent5">
                    <a:lumMod val="50000"/>
                  </a:schemeClr>
                </a:solidFill>
                <a:effectLst>
                  <a:outerShdw blurRad="38100" dist="38100" dir="2700000" algn="tl">
                    <a:srgbClr val="000000">
                      <a:alpha val="43137"/>
                    </a:srgbClr>
                  </a:outerShdw>
                </a:effectLst>
              </a:rPr>
              <a:t>magued.osman@baseera.com.eg</a:t>
            </a:r>
            <a:endParaRPr lang="en-GB" sz="4200"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44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20FAB54-58D2-4D7F-8A2E-0F4580B96C34}"/>
              </a:ext>
            </a:extLst>
          </p:cNvPr>
          <p:cNvSpPr>
            <a:spLocks noGrp="1" noChangeArrowheads="1"/>
          </p:cNvSpPr>
          <p:nvPr>
            <p:ph idx="1"/>
          </p:nvPr>
        </p:nvSpPr>
        <p:spPr bwMode="auto">
          <a:xfrm>
            <a:off x="846944" y="1874339"/>
            <a:ext cx="10005929"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24525" algn="r"/>
              </a:tabLst>
              <a:defRPr>
                <a:solidFill>
                  <a:schemeClr val="tx1"/>
                </a:solidFill>
                <a:latin typeface="Arial" panose="020B0604020202020204" pitchFamily="34" charset="0"/>
              </a:defRPr>
            </a:lvl1pPr>
            <a:lvl2pPr eaLnBrk="0" fontAlgn="base" hangingPunct="0">
              <a:spcBef>
                <a:spcPct val="0"/>
              </a:spcBef>
              <a:spcAft>
                <a:spcPct val="0"/>
              </a:spcAft>
              <a:tabLst>
                <a:tab pos="5724525" algn="r"/>
              </a:tabLst>
              <a:defRPr>
                <a:solidFill>
                  <a:schemeClr val="tx1"/>
                </a:solidFill>
                <a:latin typeface="Arial" panose="020B0604020202020204" pitchFamily="34" charset="0"/>
              </a:defRPr>
            </a:lvl2pPr>
            <a:lvl3pPr eaLnBrk="0" fontAlgn="base" hangingPunct="0">
              <a:spcBef>
                <a:spcPct val="0"/>
              </a:spcBef>
              <a:spcAft>
                <a:spcPct val="0"/>
              </a:spcAft>
              <a:tabLst>
                <a:tab pos="5724525" algn="r"/>
              </a:tabLst>
              <a:defRPr>
                <a:solidFill>
                  <a:schemeClr val="tx1"/>
                </a:solidFill>
                <a:latin typeface="Arial" panose="020B0604020202020204" pitchFamily="34" charset="0"/>
              </a:defRPr>
            </a:lvl3pPr>
            <a:lvl4pPr eaLnBrk="0" fontAlgn="base" hangingPunct="0">
              <a:spcBef>
                <a:spcPct val="0"/>
              </a:spcBef>
              <a:spcAft>
                <a:spcPct val="0"/>
              </a:spcAft>
              <a:tabLst>
                <a:tab pos="5724525" algn="r"/>
              </a:tabLst>
              <a:defRPr>
                <a:solidFill>
                  <a:schemeClr val="tx1"/>
                </a:solidFill>
                <a:latin typeface="Arial" panose="020B0604020202020204" pitchFamily="34" charset="0"/>
              </a:defRPr>
            </a:lvl4pPr>
            <a:lvl5pPr eaLnBrk="0" fontAlgn="base" hangingPunct="0">
              <a:spcBef>
                <a:spcPct val="0"/>
              </a:spcBef>
              <a:spcAft>
                <a:spcPct val="0"/>
              </a:spcAft>
              <a:tabLst>
                <a:tab pos="5724525" algn="r"/>
              </a:tabLst>
              <a:defRPr>
                <a:solidFill>
                  <a:schemeClr val="tx1"/>
                </a:solidFill>
                <a:latin typeface="Arial" panose="020B0604020202020204" pitchFamily="34" charset="0"/>
              </a:defRPr>
            </a:lvl5pPr>
            <a:lvl6pPr eaLnBrk="0" fontAlgn="base" hangingPunct="0">
              <a:spcBef>
                <a:spcPct val="0"/>
              </a:spcBef>
              <a:spcAft>
                <a:spcPct val="0"/>
              </a:spcAft>
              <a:tabLst>
                <a:tab pos="5724525" algn="r"/>
              </a:tabLst>
              <a:defRPr>
                <a:solidFill>
                  <a:schemeClr val="tx1"/>
                </a:solidFill>
                <a:latin typeface="Arial" panose="020B0604020202020204" pitchFamily="34" charset="0"/>
              </a:defRPr>
            </a:lvl6pPr>
            <a:lvl7pPr eaLnBrk="0" fontAlgn="base" hangingPunct="0">
              <a:spcBef>
                <a:spcPct val="0"/>
              </a:spcBef>
              <a:spcAft>
                <a:spcPct val="0"/>
              </a:spcAft>
              <a:tabLst>
                <a:tab pos="5724525" algn="r"/>
              </a:tabLst>
              <a:defRPr>
                <a:solidFill>
                  <a:schemeClr val="tx1"/>
                </a:solidFill>
                <a:latin typeface="Arial" panose="020B0604020202020204" pitchFamily="34" charset="0"/>
              </a:defRPr>
            </a:lvl7pPr>
            <a:lvl8pPr eaLnBrk="0" fontAlgn="base" hangingPunct="0">
              <a:spcBef>
                <a:spcPct val="0"/>
              </a:spcBef>
              <a:spcAft>
                <a:spcPct val="0"/>
              </a:spcAft>
              <a:tabLst>
                <a:tab pos="5724525" algn="r"/>
              </a:tabLst>
              <a:defRPr>
                <a:solidFill>
                  <a:schemeClr val="tx1"/>
                </a:solidFill>
                <a:latin typeface="Arial" panose="020B0604020202020204" pitchFamily="34" charset="0"/>
              </a:defRPr>
            </a:lvl8pPr>
            <a:lvl9pPr eaLnBrk="0" fontAlgn="base" hangingPunct="0">
              <a:spcBef>
                <a:spcPct val="0"/>
              </a:spcBef>
              <a:spcAft>
                <a:spcPct val="0"/>
              </a:spcAft>
              <a:tabLst>
                <a:tab pos="57245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GB"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a:t>
            </a:r>
            <a:r>
              <a:rPr lang="en-GB" altLang="en-US" sz="3200" u="wavy" dirty="0">
                <a:solidFill>
                  <a:schemeClr val="accent1">
                    <a:lumMod val="50000"/>
                  </a:schemeClr>
                </a:solidFill>
                <a:uFill>
                  <a:solidFill>
                    <a:schemeClr val="bg1"/>
                  </a:solidFill>
                </a:uFill>
                <a:latin typeface="+mn-lt"/>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en-GB"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Introduction</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2. Population size, trend, characteristics, and dynamics</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3. Internal displacement and refugees</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4. Population projections</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5. Human capital</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6. Sustainable development</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7. Gender equality</a:t>
            </a:r>
            <a:endParaRPr kumimoji="0" lang="en-GB" altLang="en-US" sz="3200" u="wavy" strike="noStrike" cap="none" dirty="0">
              <a:ln>
                <a:noFill/>
              </a:ln>
              <a:solidFill>
                <a:schemeClr val="accent1">
                  <a:lumMod val="50000"/>
                </a:schemeClr>
              </a:solidFill>
              <a:effectLst/>
              <a:uFill>
                <a:solidFill>
                  <a:schemeClr val="bg1"/>
                </a:solidFill>
              </a:u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r>
              <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8. Recommendations</a:t>
            </a:r>
            <a:endParaRPr kumimoji="0" lang="en-US" altLang="en-US" sz="3200" u="wavy" strike="noStrike" cap="none" dirty="0">
              <a:ln>
                <a:noFill/>
              </a:ln>
              <a:solidFill>
                <a:schemeClr val="accent1">
                  <a:lumMod val="50000"/>
                </a:schemeClr>
              </a:solidFill>
              <a:effectLst/>
              <a:uFill>
                <a:solidFill>
                  <a:schemeClr val="bg1"/>
                </a:solidFill>
              </a:uFill>
              <a:latin typeface="+mn-lt"/>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4525" algn="r"/>
              </a:tabLst>
            </a:pPr>
            <a:endParaRPr kumimoji="0" lang="en-GB" altLang="en-US" sz="1600" b="0" i="0" strike="noStrike" cap="none" normalizeH="0" baseline="0" dirty="0">
              <a:ln>
                <a:noFill/>
              </a:ln>
              <a:solidFill>
                <a:schemeClr val="accent1">
                  <a:lumMod val="50000"/>
                </a:schemeClr>
              </a:solidFill>
              <a:effectLst/>
            </a:endParaRPr>
          </a:p>
        </p:txBody>
      </p:sp>
      <p:sp>
        <p:nvSpPr>
          <p:cNvPr id="5" name="TextBox 4">
            <a:extLst>
              <a:ext uri="{FF2B5EF4-FFF2-40B4-BE49-F238E27FC236}">
                <a16:creationId xmlns:a16="http://schemas.microsoft.com/office/drawing/2014/main" id="{DC505C54-D43A-4323-B7FB-0197AA8532CD}"/>
              </a:ext>
            </a:extLst>
          </p:cNvPr>
          <p:cNvSpPr txBox="1"/>
          <p:nvPr/>
        </p:nvSpPr>
        <p:spPr>
          <a:xfrm>
            <a:off x="3200403" y="464698"/>
            <a:ext cx="5874152"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Structure of the report</a:t>
            </a:r>
            <a:endParaRPr lang="en-GB" sz="36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425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5585-4338-4AE6-B9DA-15735C93676D}"/>
              </a:ext>
            </a:extLst>
          </p:cNvPr>
          <p:cNvSpPr>
            <a:spLocks noGrp="1"/>
          </p:cNvSpPr>
          <p:nvPr>
            <p:ph type="title"/>
          </p:nvPr>
        </p:nvSpPr>
        <p:spPr>
          <a:xfrm>
            <a:off x="856527" y="370390"/>
            <a:ext cx="10497272" cy="642395"/>
          </a:xfrm>
        </p:spPr>
        <p:txBody>
          <a:bodyPr>
            <a:normAutofit/>
          </a:bodyPr>
          <a:lstStyle/>
          <a:p>
            <a:pPr algn="ctr"/>
            <a:r>
              <a:rPr lang="en-US" sz="3600" dirty="0">
                <a:solidFill>
                  <a:srgbClr val="C00000"/>
                </a:solidFill>
                <a:latin typeface="+mn-lt"/>
              </a:rPr>
              <a:t>Internally Displaced Population in KRI</a:t>
            </a:r>
            <a:endParaRPr lang="en-GB" sz="3600" dirty="0">
              <a:solidFill>
                <a:srgbClr val="C00000"/>
              </a:solidFill>
              <a:latin typeface="+mn-lt"/>
            </a:endParaRPr>
          </a:p>
        </p:txBody>
      </p:sp>
      <p:sp>
        <p:nvSpPr>
          <p:cNvPr id="3" name="Content Placeholder 2">
            <a:extLst>
              <a:ext uri="{FF2B5EF4-FFF2-40B4-BE49-F238E27FC236}">
                <a16:creationId xmlns:a16="http://schemas.microsoft.com/office/drawing/2014/main" id="{2D15C968-A1EA-4A1C-9962-10F82FBEE188}"/>
              </a:ext>
            </a:extLst>
          </p:cNvPr>
          <p:cNvSpPr>
            <a:spLocks noGrp="1"/>
          </p:cNvSpPr>
          <p:nvPr>
            <p:ph idx="1"/>
          </p:nvPr>
        </p:nvSpPr>
        <p:spPr>
          <a:xfrm>
            <a:off x="312515" y="1206382"/>
            <a:ext cx="11620983" cy="4351338"/>
          </a:xfrm>
        </p:spPr>
        <p:txBody>
          <a:bodyPr>
            <a:noAutofit/>
          </a:bodyPr>
          <a:lstStyle/>
          <a:p>
            <a:r>
              <a:rPr lang="en-GB" sz="3200" dirty="0">
                <a:solidFill>
                  <a:schemeClr val="accent5">
                    <a:lumMod val="50000"/>
                  </a:schemeClr>
                </a:solidFill>
                <a:effectLst/>
                <a:latin typeface="Calibri" panose="020F0502020204030204" pitchFamily="34" charset="0"/>
                <a:ea typeface="Calibri" panose="020F0502020204030204" pitchFamily="34" charset="0"/>
              </a:rPr>
              <a:t>Internally displaced population reached 1.1 million in 2016. More than half internally displaced households are originally from Ninewa Governorate and 20% from Salah-al-Din Governorate. Erbil and Sulaymaniyah host the most heterogeneous population, while most IDPs coming to Duhok are originally from Ninewa.</a:t>
            </a:r>
          </a:p>
          <a:p>
            <a:r>
              <a:rPr lang="en-GB" sz="32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The KRI population in 2016, consisted of 1.1 million internally displaced persons (18% of the KRI population) and 200 thousand refugees (3% of the KRI population). The percentage of IDPs was higher in Duhok reaching 29% compared to 15% in Erbil and 10% in Sulaymaniyah. Among the 1.1 million IDP’s, Duhok hosts 625 thousand persons, i.e., 56% of all IDPs living in KRI.</a:t>
            </a:r>
            <a:endParaRPr lang="en-GB" sz="32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en-GB" sz="3200" dirty="0">
              <a:solidFill>
                <a:schemeClr val="accent5">
                  <a:lumMod val="50000"/>
                </a:schemeClr>
              </a:solidFill>
            </a:endParaRPr>
          </a:p>
        </p:txBody>
      </p:sp>
    </p:spTree>
    <p:extLst>
      <p:ext uri="{BB962C8B-B14F-4D97-AF65-F5344CB8AC3E}">
        <p14:creationId xmlns:p14="http://schemas.microsoft.com/office/powerpoint/2010/main" val="891508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9140068-EC4A-49CD-9323-BE202CCDCF0B}"/>
              </a:ext>
            </a:extLst>
          </p:cNvPr>
          <p:cNvGraphicFramePr/>
          <p:nvPr>
            <p:extLst>
              <p:ext uri="{D42A27DB-BD31-4B8C-83A1-F6EECF244321}">
                <p14:modId xmlns:p14="http://schemas.microsoft.com/office/powerpoint/2010/main" val="2819775093"/>
              </p:ext>
            </p:extLst>
          </p:nvPr>
        </p:nvGraphicFramePr>
        <p:xfrm>
          <a:off x="471203" y="547281"/>
          <a:ext cx="5486400" cy="548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5F036A06-0800-4AAF-B2AD-516C637D7A4B}"/>
              </a:ext>
            </a:extLst>
          </p:cNvPr>
          <p:cNvGraphicFramePr/>
          <p:nvPr/>
        </p:nvGraphicFramePr>
        <p:xfrm>
          <a:off x="6015583" y="547281"/>
          <a:ext cx="54864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7C4E0FB6-5AF4-4EF7-8E41-67E41C2688D6}"/>
              </a:ext>
            </a:extLst>
          </p:cNvPr>
          <p:cNvSpPr txBox="1"/>
          <p:nvPr/>
        </p:nvSpPr>
        <p:spPr>
          <a:xfrm>
            <a:off x="2166079" y="2953070"/>
            <a:ext cx="2368446" cy="1200329"/>
          </a:xfrm>
          <a:prstGeom prst="rect">
            <a:avLst/>
          </a:prstGeom>
          <a:noFill/>
        </p:spPr>
        <p:txBody>
          <a:bodyPr wrap="square" rtlCol="0">
            <a:spAutoFit/>
          </a:bodyPr>
          <a:lstStyle/>
          <a:p>
            <a:pPr algn="ctr"/>
            <a:r>
              <a:rPr lang="en-US" sz="3600" dirty="0">
                <a:solidFill>
                  <a:srgbClr val="C00000"/>
                </a:solidFill>
              </a:rPr>
              <a:t>1.1</a:t>
            </a:r>
          </a:p>
          <a:p>
            <a:pPr algn="ctr"/>
            <a:r>
              <a:rPr lang="en-US" sz="3600" dirty="0">
                <a:solidFill>
                  <a:srgbClr val="C00000"/>
                </a:solidFill>
              </a:rPr>
              <a:t>million</a:t>
            </a:r>
            <a:endParaRPr lang="en-GB" sz="3600" dirty="0">
              <a:solidFill>
                <a:srgbClr val="C00000"/>
              </a:solidFill>
            </a:endParaRPr>
          </a:p>
        </p:txBody>
      </p:sp>
      <p:sp>
        <p:nvSpPr>
          <p:cNvPr id="14" name="TextBox 13">
            <a:extLst>
              <a:ext uri="{FF2B5EF4-FFF2-40B4-BE49-F238E27FC236}">
                <a16:creationId xmlns:a16="http://schemas.microsoft.com/office/drawing/2014/main" id="{660C0838-6BEC-4EB7-B7AE-D95B05A9D453}"/>
              </a:ext>
            </a:extLst>
          </p:cNvPr>
          <p:cNvSpPr txBox="1"/>
          <p:nvPr/>
        </p:nvSpPr>
        <p:spPr>
          <a:xfrm>
            <a:off x="7714942" y="2820660"/>
            <a:ext cx="2368446" cy="1200329"/>
          </a:xfrm>
          <a:prstGeom prst="rect">
            <a:avLst/>
          </a:prstGeom>
          <a:noFill/>
        </p:spPr>
        <p:txBody>
          <a:bodyPr wrap="square" rtlCol="0">
            <a:spAutoFit/>
          </a:bodyPr>
          <a:lstStyle/>
          <a:p>
            <a:pPr algn="ctr"/>
            <a:r>
              <a:rPr lang="en-US" sz="3600" dirty="0">
                <a:solidFill>
                  <a:srgbClr val="C00000"/>
                </a:solidFill>
              </a:rPr>
              <a:t>201 thousand</a:t>
            </a:r>
            <a:endParaRPr lang="en-GB" sz="3600" dirty="0">
              <a:solidFill>
                <a:srgbClr val="C00000"/>
              </a:solidFill>
            </a:endParaRPr>
          </a:p>
        </p:txBody>
      </p:sp>
      <p:sp>
        <p:nvSpPr>
          <p:cNvPr id="17" name="TextBox 16">
            <a:extLst>
              <a:ext uri="{FF2B5EF4-FFF2-40B4-BE49-F238E27FC236}">
                <a16:creationId xmlns:a16="http://schemas.microsoft.com/office/drawing/2014/main" id="{E0DA5EE5-F505-4A22-BF57-124D1EA4CDF7}"/>
              </a:ext>
            </a:extLst>
          </p:cNvPr>
          <p:cNvSpPr txBox="1"/>
          <p:nvPr/>
        </p:nvSpPr>
        <p:spPr>
          <a:xfrm>
            <a:off x="5388965" y="4024865"/>
            <a:ext cx="1188720" cy="523220"/>
          </a:xfrm>
          <a:prstGeom prst="rect">
            <a:avLst/>
          </a:prstGeom>
          <a:solidFill>
            <a:schemeClr val="accent2"/>
          </a:solidFill>
        </p:spPr>
        <p:txBody>
          <a:bodyPr wrap="square" rtlCol="0">
            <a:spAutoFit/>
          </a:bodyPr>
          <a:lstStyle/>
          <a:p>
            <a:pPr algn="ctr"/>
            <a:r>
              <a:rPr lang="en-US" sz="2800" b="1" dirty="0">
                <a:solidFill>
                  <a:schemeClr val="bg1"/>
                </a:solidFill>
              </a:rPr>
              <a:t>Duhok</a:t>
            </a:r>
            <a:endParaRPr lang="en-GB" sz="2800" b="1" dirty="0">
              <a:solidFill>
                <a:schemeClr val="bg1"/>
              </a:solidFill>
            </a:endParaRPr>
          </a:p>
        </p:txBody>
      </p:sp>
      <p:sp>
        <p:nvSpPr>
          <p:cNvPr id="18" name="TextBox 17">
            <a:extLst>
              <a:ext uri="{FF2B5EF4-FFF2-40B4-BE49-F238E27FC236}">
                <a16:creationId xmlns:a16="http://schemas.microsoft.com/office/drawing/2014/main" id="{D83123D0-3C08-4E84-B37A-6845EE898B40}"/>
              </a:ext>
            </a:extLst>
          </p:cNvPr>
          <p:cNvSpPr txBox="1"/>
          <p:nvPr/>
        </p:nvSpPr>
        <p:spPr>
          <a:xfrm>
            <a:off x="4971745" y="1471548"/>
            <a:ext cx="1124255" cy="523220"/>
          </a:xfrm>
          <a:prstGeom prst="rect">
            <a:avLst/>
          </a:prstGeom>
          <a:solidFill>
            <a:srgbClr val="0070C0"/>
          </a:solidFill>
        </p:spPr>
        <p:txBody>
          <a:bodyPr wrap="square" rtlCol="0">
            <a:spAutoFit/>
          </a:bodyPr>
          <a:lstStyle/>
          <a:p>
            <a:pPr algn="ctr"/>
            <a:r>
              <a:rPr lang="en-US" sz="2800" b="1" dirty="0">
                <a:solidFill>
                  <a:schemeClr val="bg1"/>
                </a:solidFill>
              </a:rPr>
              <a:t>Erbil</a:t>
            </a:r>
            <a:endParaRPr lang="en-GB" sz="2800" b="1" dirty="0">
              <a:solidFill>
                <a:schemeClr val="bg1"/>
              </a:solidFill>
            </a:endParaRPr>
          </a:p>
        </p:txBody>
      </p:sp>
      <p:sp>
        <p:nvSpPr>
          <p:cNvPr id="19" name="TextBox 18">
            <a:extLst>
              <a:ext uri="{FF2B5EF4-FFF2-40B4-BE49-F238E27FC236}">
                <a16:creationId xmlns:a16="http://schemas.microsoft.com/office/drawing/2014/main" id="{81C304EA-AFE0-45EC-A229-5D5D03DE1713}"/>
              </a:ext>
            </a:extLst>
          </p:cNvPr>
          <p:cNvSpPr txBox="1"/>
          <p:nvPr/>
        </p:nvSpPr>
        <p:spPr>
          <a:xfrm>
            <a:off x="10528106" y="1481543"/>
            <a:ext cx="1124255" cy="523220"/>
          </a:xfrm>
          <a:prstGeom prst="rect">
            <a:avLst/>
          </a:prstGeom>
          <a:solidFill>
            <a:srgbClr val="0070C0"/>
          </a:solidFill>
        </p:spPr>
        <p:txBody>
          <a:bodyPr wrap="square" rtlCol="0">
            <a:spAutoFit/>
          </a:bodyPr>
          <a:lstStyle/>
          <a:p>
            <a:pPr algn="ctr"/>
            <a:r>
              <a:rPr lang="en-US" sz="2800" b="1" dirty="0">
                <a:solidFill>
                  <a:schemeClr val="bg1"/>
                </a:solidFill>
              </a:rPr>
              <a:t>Erbil</a:t>
            </a:r>
            <a:endParaRPr lang="en-GB" sz="2800" b="1" dirty="0">
              <a:solidFill>
                <a:schemeClr val="bg1"/>
              </a:solidFill>
            </a:endParaRPr>
          </a:p>
        </p:txBody>
      </p:sp>
      <p:sp>
        <p:nvSpPr>
          <p:cNvPr id="20" name="TextBox 19">
            <a:extLst>
              <a:ext uri="{FF2B5EF4-FFF2-40B4-BE49-F238E27FC236}">
                <a16:creationId xmlns:a16="http://schemas.microsoft.com/office/drawing/2014/main" id="{44261345-48E4-4D35-B7AF-A6E9F8F9F02D}"/>
              </a:ext>
            </a:extLst>
          </p:cNvPr>
          <p:cNvSpPr txBox="1"/>
          <p:nvPr/>
        </p:nvSpPr>
        <p:spPr>
          <a:xfrm>
            <a:off x="79953" y="1160260"/>
            <a:ext cx="2310978" cy="523220"/>
          </a:xfrm>
          <a:prstGeom prst="rect">
            <a:avLst/>
          </a:prstGeom>
          <a:solidFill>
            <a:schemeClr val="bg1">
              <a:lumMod val="65000"/>
            </a:schemeClr>
          </a:solidFill>
        </p:spPr>
        <p:txBody>
          <a:bodyPr wrap="square" rtlCol="0">
            <a:spAutoFit/>
          </a:bodyPr>
          <a:lstStyle/>
          <a:p>
            <a:pPr algn="ctr"/>
            <a:r>
              <a:rPr lang="en-GB" sz="2800" b="1" dirty="0">
                <a:solidFill>
                  <a:schemeClr val="bg1"/>
                </a:solidFill>
                <a:effectLst/>
                <a:latin typeface="Calibri" panose="020F0502020204030204" pitchFamily="34" charset="0"/>
                <a:ea typeface="Times New Roman" panose="02020603050405020304" pitchFamily="18" charset="0"/>
              </a:rPr>
              <a:t>Sulaymaniyah</a:t>
            </a:r>
            <a:endParaRPr lang="en-GB" sz="2800" b="1" dirty="0">
              <a:solidFill>
                <a:schemeClr val="bg1"/>
              </a:solidFill>
            </a:endParaRPr>
          </a:p>
        </p:txBody>
      </p:sp>
      <p:sp>
        <p:nvSpPr>
          <p:cNvPr id="22" name="Rectangle: Rounded Corners 21">
            <a:extLst>
              <a:ext uri="{FF2B5EF4-FFF2-40B4-BE49-F238E27FC236}">
                <a16:creationId xmlns:a16="http://schemas.microsoft.com/office/drawing/2014/main" id="{3EA3EB6C-9345-42F5-8FCE-868D54A12929}"/>
              </a:ext>
            </a:extLst>
          </p:cNvPr>
          <p:cNvSpPr/>
          <p:nvPr/>
        </p:nvSpPr>
        <p:spPr>
          <a:xfrm>
            <a:off x="2916702" y="5723681"/>
            <a:ext cx="6053674" cy="877654"/>
          </a:xfrm>
          <a:prstGeom prst="round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6600"/>
                </a:solidFill>
              </a:rPr>
              <a:t>In 2016, Duhok hosted 718 thousands IDP and refugees: 50 % of its original population.</a:t>
            </a:r>
            <a:endParaRPr lang="en-GB" sz="2400" b="1" dirty="0">
              <a:solidFill>
                <a:srgbClr val="FF6600"/>
              </a:solidFill>
            </a:endParaRPr>
          </a:p>
        </p:txBody>
      </p:sp>
      <p:sp>
        <p:nvSpPr>
          <p:cNvPr id="23" name="Arrow: Up 22">
            <a:extLst>
              <a:ext uri="{FF2B5EF4-FFF2-40B4-BE49-F238E27FC236}">
                <a16:creationId xmlns:a16="http://schemas.microsoft.com/office/drawing/2014/main" id="{7D72D715-7D3E-47D8-9668-DEA86D6FBAEF}"/>
              </a:ext>
            </a:extLst>
          </p:cNvPr>
          <p:cNvSpPr/>
          <p:nvPr/>
        </p:nvSpPr>
        <p:spPr>
          <a:xfrm rot="10800000">
            <a:off x="5757718" y="4702413"/>
            <a:ext cx="365760" cy="731520"/>
          </a:xfrm>
          <a:prstGeom prst="upArrow">
            <a:avLst>
              <a:gd name="adj1" fmla="val 50000"/>
              <a:gd name="adj2" fmla="val 50000"/>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1993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43425-5937-4FC8-BB08-3AA6D189E838}"/>
              </a:ext>
            </a:extLst>
          </p:cNvPr>
          <p:cNvSpPr>
            <a:spLocks noGrp="1"/>
          </p:cNvSpPr>
          <p:nvPr>
            <p:ph idx="1"/>
          </p:nvPr>
        </p:nvSpPr>
        <p:spPr>
          <a:xfrm>
            <a:off x="335666" y="827593"/>
            <a:ext cx="11007524" cy="5054219"/>
          </a:xfrm>
        </p:spPr>
        <p:txBody>
          <a:bodyPr>
            <a:noAutofit/>
          </a:bodyPr>
          <a:lstStyle/>
          <a:p>
            <a:pPr marR="0" indent="-457200" algn="justLow">
              <a:lnSpc>
                <a:spcPct val="110000"/>
              </a:lnSpc>
              <a:spcBef>
                <a:spcPts val="0"/>
              </a:spcBef>
              <a:spcAft>
                <a:spcPts val="0"/>
              </a:spcAft>
              <a:buSzPct val="90000"/>
              <a:buFont typeface="Webdings" panose="05030102010509060703" pitchFamily="18" charset="2"/>
              <a:buChar char=""/>
            </a:pPr>
            <a:r>
              <a:rPr lang="en-US"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Recent mortality trends were impacted by the COVID-19 pandemic which had a devastating impact on the health conditions in KRI. </a:t>
            </a:r>
          </a:p>
          <a:p>
            <a:pPr marR="0" indent="-457200" algn="justLow">
              <a:lnSpc>
                <a:spcPct val="110000"/>
              </a:lnSpc>
              <a:spcBef>
                <a:spcPts val="0"/>
              </a:spcBef>
              <a:spcAft>
                <a:spcPts val="0"/>
              </a:spcAft>
              <a:buSzPct val="90000"/>
              <a:buFont typeface="Webdings" panose="05030102010509060703" pitchFamily="18" charset="2"/>
              <a:buChar char=""/>
            </a:pPr>
            <a:r>
              <a:rPr lang="en-US"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As of June 4</a:t>
            </a:r>
            <a:r>
              <a:rPr lang="en-US" baseline="300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th</a:t>
            </a:r>
            <a:r>
              <a:rPr lang="en-US"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 2021, more than 172 thousand cases were confirmed since the outbreak of the pandemic. </a:t>
            </a:r>
          </a:p>
          <a:p>
            <a:pPr marR="0" indent="-457200" algn="justLow">
              <a:lnSpc>
                <a:spcPct val="110000"/>
              </a:lnSpc>
              <a:spcBef>
                <a:spcPts val="0"/>
              </a:spcBef>
              <a:spcAft>
                <a:spcPts val="0"/>
              </a:spcAft>
              <a:buSzPct val="90000"/>
              <a:buFont typeface="Webdings" panose="05030102010509060703" pitchFamily="18" charset="2"/>
              <a:buChar char=""/>
            </a:pPr>
            <a:r>
              <a:rPr lang="en-US"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92% of the cases cured from the disease and 4,308 deaths were attributed to COVID-19. </a:t>
            </a:r>
          </a:p>
          <a:p>
            <a:pPr marR="0" indent="-457200" algn="justLow">
              <a:lnSpc>
                <a:spcPct val="110000"/>
              </a:lnSpc>
              <a:spcBef>
                <a:spcPts val="0"/>
              </a:spcBef>
              <a:spcAft>
                <a:spcPts val="0"/>
              </a:spcAft>
              <a:buSzPct val="90000"/>
              <a:buFont typeface="Webdings" panose="05030102010509060703" pitchFamily="18" charset="2"/>
              <a:buChar char=""/>
            </a:pPr>
            <a:r>
              <a:rPr lang="en-US"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The burden of the pandemic varied across governorates. During 2020 the incidence rate per 100,000 was higher at Duhok (2,359 per 100,000) then Erbil (1,822 per 100,000) followed by </a:t>
            </a:r>
            <a:r>
              <a:rPr lang="en-GB"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Sulaymaniyah (1,407 per 100,000). </a:t>
            </a:r>
            <a:endParaRPr lang="en-GB"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indent="-457200">
              <a:lnSpc>
                <a:spcPct val="110000"/>
              </a:lnSpc>
              <a:spcBef>
                <a:spcPts val="0"/>
              </a:spcBef>
              <a:spcAft>
                <a:spcPts val="0"/>
              </a:spcAft>
              <a:buSzPct val="90000"/>
              <a:buFont typeface="Webdings" panose="05030102010509060703" pitchFamily="18" charset="2"/>
              <a:buChar char=""/>
            </a:pPr>
            <a:r>
              <a:rPr lang="en-US" dirty="0">
                <a:solidFill>
                  <a:schemeClr val="accent5">
                    <a:lumMod val="50000"/>
                  </a:schemeClr>
                </a:solidFill>
                <a:effectLst/>
                <a:latin typeface="Calibri" panose="020F0502020204030204" pitchFamily="34" charset="0"/>
                <a:ea typeface="Calibri" panose="020F0502020204030204" pitchFamily="34" charset="0"/>
              </a:rPr>
              <a:t>Number of deaths from COVID-19 are nearly 20% of the yearly deaths occurring before the pandemic. </a:t>
            </a:r>
            <a:endParaRPr lang="en-GB" dirty="0">
              <a:solidFill>
                <a:schemeClr val="accent5">
                  <a:lumMod val="50000"/>
                </a:schemeClr>
              </a:solidFill>
            </a:endParaRPr>
          </a:p>
        </p:txBody>
      </p:sp>
      <p:sp>
        <p:nvSpPr>
          <p:cNvPr id="4" name="TextBox 3">
            <a:extLst>
              <a:ext uri="{FF2B5EF4-FFF2-40B4-BE49-F238E27FC236}">
                <a16:creationId xmlns:a16="http://schemas.microsoft.com/office/drawing/2014/main" id="{FB4ADCBC-A485-4FBF-BBD3-18914ED7330C}"/>
              </a:ext>
            </a:extLst>
          </p:cNvPr>
          <p:cNvSpPr txBox="1"/>
          <p:nvPr/>
        </p:nvSpPr>
        <p:spPr>
          <a:xfrm>
            <a:off x="4577765" y="173626"/>
            <a:ext cx="3055717" cy="584775"/>
          </a:xfrm>
          <a:prstGeom prst="rect">
            <a:avLst/>
          </a:prstGeom>
          <a:noFill/>
        </p:spPr>
        <p:txBody>
          <a:bodyPr wrap="square" rtlCol="0">
            <a:spAutoFit/>
          </a:bodyPr>
          <a:lstStyle/>
          <a:p>
            <a:r>
              <a:rPr lang="en-US" sz="3200" dirty="0">
                <a:solidFill>
                  <a:srgbClr val="C00000"/>
                </a:solidFill>
              </a:rPr>
              <a:t>COVID-19 in KRI</a:t>
            </a:r>
            <a:endParaRPr lang="en-GB" sz="3200" dirty="0">
              <a:solidFill>
                <a:srgbClr val="C00000"/>
              </a:solidFill>
            </a:endParaRPr>
          </a:p>
        </p:txBody>
      </p:sp>
    </p:spTree>
    <p:extLst>
      <p:ext uri="{BB962C8B-B14F-4D97-AF65-F5344CB8AC3E}">
        <p14:creationId xmlns:p14="http://schemas.microsoft.com/office/powerpoint/2010/main" val="308613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8CC2C99-4836-4F03-8152-AE20F27C0FAA}"/>
              </a:ext>
            </a:extLst>
          </p:cNvPr>
          <p:cNvGraphicFramePr>
            <a:graphicFrameLocks noGrp="1"/>
          </p:cNvGraphicFramePr>
          <p:nvPr>
            <p:ph idx="1"/>
            <p:extLst>
              <p:ext uri="{D42A27DB-BD31-4B8C-83A1-F6EECF244321}">
                <p14:modId xmlns:p14="http://schemas.microsoft.com/office/powerpoint/2010/main" val="415148576"/>
              </p:ext>
            </p:extLst>
          </p:nvPr>
        </p:nvGraphicFramePr>
        <p:xfrm>
          <a:off x="312738" y="455930"/>
          <a:ext cx="11490325" cy="6089015"/>
        </p:xfrm>
        <a:graphic>
          <a:graphicData uri="http://schemas.openxmlformats.org/drawingml/2006/chart">
            <c:chart xmlns:c="http://schemas.openxmlformats.org/drawingml/2006/chart" xmlns:r="http://schemas.openxmlformats.org/officeDocument/2006/relationships" r:id="rId2"/>
          </a:graphicData>
        </a:graphic>
      </p:graphicFrame>
      <p:sp>
        <p:nvSpPr>
          <p:cNvPr id="8" name="Arrow: Up-Down 7">
            <a:extLst>
              <a:ext uri="{FF2B5EF4-FFF2-40B4-BE49-F238E27FC236}">
                <a16:creationId xmlns:a16="http://schemas.microsoft.com/office/drawing/2014/main" id="{10AFBE91-FBF8-4FBA-BB68-EB8ED791444E}"/>
              </a:ext>
            </a:extLst>
          </p:cNvPr>
          <p:cNvSpPr/>
          <p:nvPr/>
        </p:nvSpPr>
        <p:spPr>
          <a:xfrm>
            <a:off x="11266170" y="1478280"/>
            <a:ext cx="365760" cy="3017520"/>
          </a:xfrm>
          <a:prstGeom prst="upDownArrow">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E76FC85-A5B6-459C-80FE-C7FB9F9795B8}"/>
              </a:ext>
            </a:extLst>
          </p:cNvPr>
          <p:cNvSpPr txBox="1"/>
          <p:nvPr/>
        </p:nvSpPr>
        <p:spPr>
          <a:xfrm>
            <a:off x="9620250" y="2199640"/>
            <a:ext cx="1828800" cy="1938992"/>
          </a:xfrm>
          <a:prstGeom prst="rect">
            <a:avLst/>
          </a:prstGeom>
          <a:noFill/>
        </p:spPr>
        <p:txBody>
          <a:bodyPr wrap="square" rtlCol="0">
            <a:spAutoFit/>
          </a:bodyPr>
          <a:lstStyle/>
          <a:p>
            <a:r>
              <a:rPr lang="en-US" sz="2400" dirty="0">
                <a:solidFill>
                  <a:srgbClr val="C00000"/>
                </a:solidFill>
              </a:rPr>
              <a:t>2020-2040</a:t>
            </a:r>
          </a:p>
          <a:p>
            <a:r>
              <a:rPr lang="en-US" sz="2400" dirty="0">
                <a:solidFill>
                  <a:srgbClr val="C00000"/>
                </a:solidFill>
              </a:rPr>
              <a:t>Increase: 2.68 million</a:t>
            </a:r>
          </a:p>
          <a:p>
            <a:r>
              <a:rPr lang="en-US" sz="2400" dirty="0">
                <a:solidFill>
                  <a:srgbClr val="C00000"/>
                </a:solidFill>
              </a:rPr>
              <a:t>43%</a:t>
            </a:r>
            <a:endParaRPr lang="en-GB" sz="2400" dirty="0">
              <a:solidFill>
                <a:srgbClr val="C00000"/>
              </a:solidFill>
            </a:endParaRPr>
          </a:p>
        </p:txBody>
      </p:sp>
      <p:sp>
        <p:nvSpPr>
          <p:cNvPr id="10" name="Arrow: Up 9">
            <a:extLst>
              <a:ext uri="{FF2B5EF4-FFF2-40B4-BE49-F238E27FC236}">
                <a16:creationId xmlns:a16="http://schemas.microsoft.com/office/drawing/2014/main" id="{F1686507-BBF6-4B7E-B701-571F749E00FA}"/>
              </a:ext>
            </a:extLst>
          </p:cNvPr>
          <p:cNvSpPr/>
          <p:nvPr/>
        </p:nvSpPr>
        <p:spPr>
          <a:xfrm>
            <a:off x="6265718" y="3441995"/>
            <a:ext cx="365760" cy="685800"/>
          </a:xfrm>
          <a:prstGeom prs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F82C5F6-2799-4015-8EB2-C6BEB7482215}"/>
              </a:ext>
            </a:extLst>
          </p:cNvPr>
          <p:cNvSpPr/>
          <p:nvPr/>
        </p:nvSpPr>
        <p:spPr>
          <a:xfrm>
            <a:off x="5671358" y="4112555"/>
            <a:ext cx="1554480" cy="10287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B050"/>
                </a:solidFill>
              </a:rPr>
              <a:t>7.5 million in 2030</a:t>
            </a:r>
            <a:endParaRPr lang="en-GB" sz="2000" b="1" dirty="0">
              <a:solidFill>
                <a:srgbClr val="00B050"/>
              </a:solidFill>
            </a:endParaRPr>
          </a:p>
        </p:txBody>
      </p:sp>
    </p:spTree>
    <p:extLst>
      <p:ext uri="{BB962C8B-B14F-4D97-AF65-F5344CB8AC3E}">
        <p14:creationId xmlns:p14="http://schemas.microsoft.com/office/powerpoint/2010/main" val="166355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ight Brace 36">
            <a:extLst>
              <a:ext uri="{FF2B5EF4-FFF2-40B4-BE49-F238E27FC236}">
                <a16:creationId xmlns:a16="http://schemas.microsoft.com/office/drawing/2014/main" id="{A96BD333-5C57-446D-8787-3F1D835D6622}"/>
              </a:ext>
            </a:extLst>
          </p:cNvPr>
          <p:cNvSpPr/>
          <p:nvPr/>
        </p:nvSpPr>
        <p:spPr>
          <a:xfrm>
            <a:off x="10840734" y="5223848"/>
            <a:ext cx="365760" cy="731520"/>
          </a:xfrm>
          <a:prstGeom prst="rightBrace">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Right Brace 37">
            <a:extLst>
              <a:ext uri="{FF2B5EF4-FFF2-40B4-BE49-F238E27FC236}">
                <a16:creationId xmlns:a16="http://schemas.microsoft.com/office/drawing/2014/main" id="{CF7EB1B2-DEEA-4BEE-A0DA-87C0B01BB672}"/>
              </a:ext>
            </a:extLst>
          </p:cNvPr>
          <p:cNvSpPr/>
          <p:nvPr/>
        </p:nvSpPr>
        <p:spPr>
          <a:xfrm>
            <a:off x="10828772" y="2355144"/>
            <a:ext cx="365760" cy="2743200"/>
          </a:xfrm>
          <a:prstGeom prst="rightBrace">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Right Brace 38">
            <a:extLst>
              <a:ext uri="{FF2B5EF4-FFF2-40B4-BE49-F238E27FC236}">
                <a16:creationId xmlns:a16="http://schemas.microsoft.com/office/drawing/2014/main" id="{CE10572D-F875-4294-9CF6-A0132D909978}"/>
              </a:ext>
            </a:extLst>
          </p:cNvPr>
          <p:cNvSpPr/>
          <p:nvPr/>
        </p:nvSpPr>
        <p:spPr>
          <a:xfrm>
            <a:off x="10825800" y="1324199"/>
            <a:ext cx="365760" cy="914400"/>
          </a:xfrm>
          <a:prstGeom prst="rightBrac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Right Brace 34">
            <a:extLst>
              <a:ext uri="{FF2B5EF4-FFF2-40B4-BE49-F238E27FC236}">
                <a16:creationId xmlns:a16="http://schemas.microsoft.com/office/drawing/2014/main" id="{0901ED22-E333-4961-8AEF-28F4D7419167}"/>
              </a:ext>
            </a:extLst>
          </p:cNvPr>
          <p:cNvSpPr/>
          <p:nvPr/>
        </p:nvSpPr>
        <p:spPr>
          <a:xfrm>
            <a:off x="4831383" y="5226832"/>
            <a:ext cx="365760" cy="731520"/>
          </a:xfrm>
          <a:prstGeom prst="rightBrace">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a:extLst>
              <a:ext uri="{FF2B5EF4-FFF2-40B4-BE49-F238E27FC236}">
                <a16:creationId xmlns:a16="http://schemas.microsoft.com/office/drawing/2014/main" id="{1177EB6F-CDDD-4E00-8325-E97C230BE07E}"/>
              </a:ext>
            </a:extLst>
          </p:cNvPr>
          <p:cNvSpPr txBox="1"/>
          <p:nvPr/>
        </p:nvSpPr>
        <p:spPr>
          <a:xfrm>
            <a:off x="3743450" y="229362"/>
            <a:ext cx="3931920" cy="523220"/>
          </a:xfrm>
          <a:prstGeom prst="rect">
            <a:avLst/>
          </a:prstGeom>
          <a:noFill/>
        </p:spPr>
        <p:txBody>
          <a:bodyPr wrap="square">
            <a:spAutoFit/>
          </a:bodyPr>
          <a:lstStyle/>
          <a:p>
            <a:pPr algn="ctr"/>
            <a:r>
              <a:rPr lang="en-GB" sz="2800" dirty="0">
                <a:solidFill>
                  <a:srgbClr val="C00000"/>
                </a:solidFill>
              </a:rPr>
              <a:t>KRI Population pyramid </a:t>
            </a:r>
          </a:p>
        </p:txBody>
      </p:sp>
      <p:sp>
        <p:nvSpPr>
          <p:cNvPr id="7" name="Rectangle 6">
            <a:extLst>
              <a:ext uri="{FF2B5EF4-FFF2-40B4-BE49-F238E27FC236}">
                <a16:creationId xmlns:a16="http://schemas.microsoft.com/office/drawing/2014/main" id="{C4A87C02-51B1-4F6C-B4A1-329AF7E62403}"/>
              </a:ext>
            </a:extLst>
          </p:cNvPr>
          <p:cNvSpPr/>
          <p:nvPr/>
        </p:nvSpPr>
        <p:spPr>
          <a:xfrm>
            <a:off x="524812" y="527946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BEFAE9E-6688-49D7-86A0-4EA587CE1FD7}"/>
              </a:ext>
            </a:extLst>
          </p:cNvPr>
          <p:cNvSpPr/>
          <p:nvPr/>
        </p:nvSpPr>
        <p:spPr>
          <a:xfrm>
            <a:off x="1286812" y="526041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24DB681-E77F-41F5-8DCD-4D3DF64B4827}"/>
              </a:ext>
            </a:extLst>
          </p:cNvPr>
          <p:cNvSpPr/>
          <p:nvPr/>
        </p:nvSpPr>
        <p:spPr>
          <a:xfrm>
            <a:off x="2067862" y="524771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6218D93-7736-4BE0-9637-95F3F654B660}"/>
              </a:ext>
            </a:extLst>
          </p:cNvPr>
          <p:cNvSpPr/>
          <p:nvPr/>
        </p:nvSpPr>
        <p:spPr>
          <a:xfrm>
            <a:off x="6443012" y="525406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B20E74D-724A-4C78-B33E-16EF0DDDD23D}"/>
              </a:ext>
            </a:extLst>
          </p:cNvPr>
          <p:cNvSpPr/>
          <p:nvPr/>
        </p:nvSpPr>
        <p:spPr>
          <a:xfrm>
            <a:off x="7185962" y="526676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0F963CDD-6E6B-46D8-BED6-7EAAAE91EC40}"/>
              </a:ext>
            </a:extLst>
          </p:cNvPr>
          <p:cNvSpPr/>
          <p:nvPr/>
        </p:nvSpPr>
        <p:spPr>
          <a:xfrm>
            <a:off x="7928912" y="5266768"/>
            <a:ext cx="127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683363FC-FD1D-4E34-9A83-4B735D0167F9}"/>
              </a:ext>
            </a:extLst>
          </p:cNvPr>
          <p:cNvSpPr txBox="1"/>
          <p:nvPr/>
        </p:nvSpPr>
        <p:spPr>
          <a:xfrm>
            <a:off x="11201702" y="1545668"/>
            <a:ext cx="895351" cy="400110"/>
          </a:xfrm>
          <a:prstGeom prst="rect">
            <a:avLst/>
          </a:prstGeom>
          <a:solidFill>
            <a:schemeClr val="bg1">
              <a:lumMod val="75000"/>
            </a:schemeClr>
          </a:solidFill>
        </p:spPr>
        <p:txBody>
          <a:bodyPr wrap="square" rtlCol="0">
            <a:spAutoFit/>
          </a:bodyPr>
          <a:lstStyle/>
          <a:p>
            <a:pPr algn="ctr"/>
            <a:r>
              <a:rPr lang="en-US" sz="2000" b="1" dirty="0">
                <a:solidFill>
                  <a:schemeClr val="bg1">
                    <a:lumMod val="95000"/>
                  </a:schemeClr>
                </a:solidFill>
              </a:rPr>
              <a:t>7.2%</a:t>
            </a:r>
            <a:endParaRPr lang="en-GB" sz="2000" b="1" dirty="0">
              <a:solidFill>
                <a:schemeClr val="bg1">
                  <a:lumMod val="95000"/>
                </a:schemeClr>
              </a:solidFill>
            </a:endParaRPr>
          </a:p>
        </p:txBody>
      </p:sp>
      <p:sp>
        <p:nvSpPr>
          <p:cNvPr id="21" name="TextBox 20">
            <a:extLst>
              <a:ext uri="{FF2B5EF4-FFF2-40B4-BE49-F238E27FC236}">
                <a16:creationId xmlns:a16="http://schemas.microsoft.com/office/drawing/2014/main" id="{F496D6B2-E969-4D46-986B-1FF2AC800CD8}"/>
              </a:ext>
            </a:extLst>
          </p:cNvPr>
          <p:cNvSpPr txBox="1"/>
          <p:nvPr/>
        </p:nvSpPr>
        <p:spPr>
          <a:xfrm>
            <a:off x="5166662" y="5388688"/>
            <a:ext cx="822960" cy="411480"/>
          </a:xfrm>
          <a:prstGeom prst="rect">
            <a:avLst/>
          </a:prstGeom>
          <a:solidFill>
            <a:srgbClr val="00B050"/>
          </a:solidFill>
        </p:spPr>
        <p:txBody>
          <a:bodyPr wrap="square" rtlCol="0">
            <a:spAutoFit/>
          </a:bodyPr>
          <a:lstStyle/>
          <a:p>
            <a:pPr algn="ctr"/>
            <a:r>
              <a:rPr lang="en-US" sz="2000" b="1" dirty="0">
                <a:solidFill>
                  <a:schemeClr val="bg1">
                    <a:lumMod val="95000"/>
                  </a:schemeClr>
                </a:solidFill>
              </a:rPr>
              <a:t>34.7%</a:t>
            </a:r>
            <a:endParaRPr lang="en-GB" sz="2000" b="1" dirty="0">
              <a:solidFill>
                <a:schemeClr val="bg1">
                  <a:lumMod val="95000"/>
                </a:schemeClr>
              </a:solidFill>
            </a:endParaRPr>
          </a:p>
        </p:txBody>
      </p:sp>
      <p:sp>
        <p:nvSpPr>
          <p:cNvPr id="28" name="TextBox 27">
            <a:extLst>
              <a:ext uri="{FF2B5EF4-FFF2-40B4-BE49-F238E27FC236}">
                <a16:creationId xmlns:a16="http://schemas.microsoft.com/office/drawing/2014/main" id="{4F6FF6CE-44A1-4AB2-8B60-A5372C1D22B7}"/>
              </a:ext>
            </a:extLst>
          </p:cNvPr>
          <p:cNvSpPr txBox="1"/>
          <p:nvPr/>
        </p:nvSpPr>
        <p:spPr>
          <a:xfrm>
            <a:off x="11201702" y="5388688"/>
            <a:ext cx="822960" cy="411480"/>
          </a:xfrm>
          <a:prstGeom prst="rect">
            <a:avLst/>
          </a:prstGeom>
          <a:solidFill>
            <a:srgbClr val="00B050"/>
          </a:solidFill>
        </p:spPr>
        <p:txBody>
          <a:bodyPr wrap="square" rtlCol="0">
            <a:spAutoFit/>
          </a:bodyPr>
          <a:lstStyle/>
          <a:p>
            <a:pPr algn="ctr"/>
            <a:r>
              <a:rPr lang="en-US" sz="2000" b="1" dirty="0">
                <a:solidFill>
                  <a:schemeClr val="bg1">
                    <a:lumMod val="95000"/>
                  </a:schemeClr>
                </a:solidFill>
              </a:rPr>
              <a:t>27.8%</a:t>
            </a:r>
            <a:endParaRPr lang="en-GB" sz="2000" b="1" dirty="0">
              <a:solidFill>
                <a:schemeClr val="bg1">
                  <a:lumMod val="95000"/>
                </a:schemeClr>
              </a:solidFill>
            </a:endParaRPr>
          </a:p>
        </p:txBody>
      </p:sp>
      <p:sp>
        <p:nvSpPr>
          <p:cNvPr id="2" name="TextBox 1">
            <a:extLst>
              <a:ext uri="{FF2B5EF4-FFF2-40B4-BE49-F238E27FC236}">
                <a16:creationId xmlns:a16="http://schemas.microsoft.com/office/drawing/2014/main" id="{73698F30-62BC-42D2-A31D-655A8AC66511}"/>
              </a:ext>
            </a:extLst>
          </p:cNvPr>
          <p:cNvSpPr txBox="1"/>
          <p:nvPr/>
        </p:nvSpPr>
        <p:spPr>
          <a:xfrm>
            <a:off x="2321379" y="701201"/>
            <a:ext cx="822960" cy="369332"/>
          </a:xfrm>
          <a:prstGeom prst="rect">
            <a:avLst/>
          </a:prstGeom>
          <a:solidFill>
            <a:schemeClr val="accent1">
              <a:lumMod val="75000"/>
            </a:schemeClr>
          </a:solidFill>
        </p:spPr>
        <p:txBody>
          <a:bodyPr wrap="square" rtlCol="0">
            <a:spAutoFit/>
          </a:bodyPr>
          <a:lstStyle/>
          <a:p>
            <a:pPr algn="ctr"/>
            <a:r>
              <a:rPr lang="en-US" b="1" dirty="0">
                <a:solidFill>
                  <a:schemeClr val="bg1"/>
                </a:solidFill>
              </a:rPr>
              <a:t>2020</a:t>
            </a:r>
            <a:endParaRPr lang="en-GB" b="1" dirty="0">
              <a:solidFill>
                <a:schemeClr val="bg1"/>
              </a:solidFill>
            </a:endParaRPr>
          </a:p>
        </p:txBody>
      </p:sp>
      <p:sp>
        <p:nvSpPr>
          <p:cNvPr id="29" name="TextBox 28">
            <a:extLst>
              <a:ext uri="{FF2B5EF4-FFF2-40B4-BE49-F238E27FC236}">
                <a16:creationId xmlns:a16="http://schemas.microsoft.com/office/drawing/2014/main" id="{AB0D802E-5111-4DE1-B974-91CEA6B32FAC}"/>
              </a:ext>
            </a:extLst>
          </p:cNvPr>
          <p:cNvSpPr txBox="1"/>
          <p:nvPr/>
        </p:nvSpPr>
        <p:spPr>
          <a:xfrm>
            <a:off x="8234528" y="708924"/>
            <a:ext cx="822960" cy="369332"/>
          </a:xfrm>
          <a:prstGeom prst="rect">
            <a:avLst/>
          </a:prstGeom>
          <a:solidFill>
            <a:schemeClr val="accent1">
              <a:lumMod val="75000"/>
            </a:schemeClr>
          </a:solidFill>
        </p:spPr>
        <p:txBody>
          <a:bodyPr wrap="square" rtlCol="0">
            <a:spAutoFit/>
          </a:bodyPr>
          <a:lstStyle/>
          <a:p>
            <a:pPr algn="ctr"/>
            <a:r>
              <a:rPr lang="en-US" b="1" dirty="0">
                <a:solidFill>
                  <a:schemeClr val="bg1"/>
                </a:solidFill>
              </a:rPr>
              <a:t>2040</a:t>
            </a:r>
            <a:endParaRPr lang="en-GB" b="1" dirty="0">
              <a:solidFill>
                <a:schemeClr val="bg1"/>
              </a:solidFill>
            </a:endParaRPr>
          </a:p>
        </p:txBody>
      </p:sp>
      <p:sp>
        <p:nvSpPr>
          <p:cNvPr id="25" name="TextBox 24">
            <a:extLst>
              <a:ext uri="{FF2B5EF4-FFF2-40B4-BE49-F238E27FC236}">
                <a16:creationId xmlns:a16="http://schemas.microsoft.com/office/drawing/2014/main" id="{E9363F8D-CB5E-44A6-8D3E-6B41E77EA949}"/>
              </a:ext>
            </a:extLst>
          </p:cNvPr>
          <p:cNvSpPr txBox="1"/>
          <p:nvPr/>
        </p:nvSpPr>
        <p:spPr>
          <a:xfrm>
            <a:off x="11201702" y="3514168"/>
            <a:ext cx="864607" cy="400110"/>
          </a:xfrm>
          <a:prstGeom prst="rect">
            <a:avLst/>
          </a:prstGeom>
          <a:solidFill>
            <a:srgbClr val="00B0F0"/>
          </a:solidFill>
        </p:spPr>
        <p:txBody>
          <a:bodyPr wrap="square" rtlCol="0">
            <a:spAutoFit/>
          </a:bodyPr>
          <a:lstStyle/>
          <a:p>
            <a:pPr algn="ctr"/>
            <a:r>
              <a:rPr lang="en-US" sz="2000" b="1" dirty="0">
                <a:solidFill>
                  <a:schemeClr val="bg1">
                    <a:lumMod val="95000"/>
                  </a:schemeClr>
                </a:solidFill>
              </a:rPr>
              <a:t>65.0%</a:t>
            </a:r>
            <a:endParaRPr lang="en-GB" sz="2000" b="1" dirty="0">
              <a:solidFill>
                <a:schemeClr val="bg1">
                  <a:lumMod val="95000"/>
                </a:schemeClr>
              </a:solidFill>
            </a:endParaRPr>
          </a:p>
        </p:txBody>
      </p:sp>
      <p:sp>
        <p:nvSpPr>
          <p:cNvPr id="3" name="Right Brace 2">
            <a:extLst>
              <a:ext uri="{FF2B5EF4-FFF2-40B4-BE49-F238E27FC236}">
                <a16:creationId xmlns:a16="http://schemas.microsoft.com/office/drawing/2014/main" id="{66911A20-6D63-4FCA-A958-34EF4EB57BE4}"/>
              </a:ext>
            </a:extLst>
          </p:cNvPr>
          <p:cNvSpPr/>
          <p:nvPr/>
        </p:nvSpPr>
        <p:spPr>
          <a:xfrm>
            <a:off x="4816449" y="2355144"/>
            <a:ext cx="365760" cy="2743200"/>
          </a:xfrm>
          <a:prstGeom prst="rightBrace">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TextBox 25">
            <a:extLst>
              <a:ext uri="{FF2B5EF4-FFF2-40B4-BE49-F238E27FC236}">
                <a16:creationId xmlns:a16="http://schemas.microsoft.com/office/drawing/2014/main" id="{5880A8BF-01AE-43F8-952B-F9E360C10304}"/>
              </a:ext>
            </a:extLst>
          </p:cNvPr>
          <p:cNvSpPr txBox="1"/>
          <p:nvPr/>
        </p:nvSpPr>
        <p:spPr>
          <a:xfrm>
            <a:off x="5166662" y="3514168"/>
            <a:ext cx="864607" cy="400110"/>
          </a:xfrm>
          <a:prstGeom prst="rect">
            <a:avLst/>
          </a:prstGeom>
          <a:solidFill>
            <a:srgbClr val="00B0F0"/>
          </a:solidFill>
        </p:spPr>
        <p:txBody>
          <a:bodyPr wrap="square" rtlCol="0">
            <a:spAutoFit/>
          </a:bodyPr>
          <a:lstStyle/>
          <a:p>
            <a:pPr algn="ctr"/>
            <a:r>
              <a:rPr lang="en-US" sz="2000" b="1" dirty="0">
                <a:solidFill>
                  <a:schemeClr val="bg1">
                    <a:lumMod val="95000"/>
                  </a:schemeClr>
                </a:solidFill>
              </a:rPr>
              <a:t>60.7%</a:t>
            </a:r>
            <a:endParaRPr lang="en-GB" sz="2000" b="1" dirty="0">
              <a:solidFill>
                <a:schemeClr val="bg1">
                  <a:lumMod val="95000"/>
                </a:schemeClr>
              </a:solidFill>
            </a:endParaRPr>
          </a:p>
        </p:txBody>
      </p:sp>
      <p:sp>
        <p:nvSpPr>
          <p:cNvPr id="36" name="Right Brace 35">
            <a:extLst>
              <a:ext uri="{FF2B5EF4-FFF2-40B4-BE49-F238E27FC236}">
                <a16:creationId xmlns:a16="http://schemas.microsoft.com/office/drawing/2014/main" id="{792DA2EC-25E4-4C8C-9B3B-37DB300902DC}"/>
              </a:ext>
            </a:extLst>
          </p:cNvPr>
          <p:cNvSpPr/>
          <p:nvPr/>
        </p:nvSpPr>
        <p:spPr>
          <a:xfrm>
            <a:off x="4816449" y="1324199"/>
            <a:ext cx="365760" cy="914400"/>
          </a:xfrm>
          <a:prstGeom prst="rightBrac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a:extLst>
              <a:ext uri="{FF2B5EF4-FFF2-40B4-BE49-F238E27FC236}">
                <a16:creationId xmlns:a16="http://schemas.microsoft.com/office/drawing/2014/main" id="{8ACEED59-B945-4F36-A55C-A76505A9D072}"/>
              </a:ext>
            </a:extLst>
          </p:cNvPr>
          <p:cNvSpPr txBox="1"/>
          <p:nvPr/>
        </p:nvSpPr>
        <p:spPr>
          <a:xfrm>
            <a:off x="5166662" y="1545668"/>
            <a:ext cx="704850" cy="400110"/>
          </a:xfrm>
          <a:prstGeom prst="rect">
            <a:avLst/>
          </a:prstGeom>
          <a:solidFill>
            <a:schemeClr val="bg1">
              <a:lumMod val="75000"/>
            </a:schemeClr>
          </a:solidFill>
        </p:spPr>
        <p:txBody>
          <a:bodyPr wrap="square" rtlCol="0">
            <a:spAutoFit/>
          </a:bodyPr>
          <a:lstStyle/>
          <a:p>
            <a:pPr algn="ctr"/>
            <a:r>
              <a:rPr lang="en-US" sz="2000" b="1" dirty="0">
                <a:solidFill>
                  <a:schemeClr val="bg1">
                    <a:lumMod val="95000"/>
                  </a:schemeClr>
                </a:solidFill>
              </a:rPr>
              <a:t>4.6%</a:t>
            </a:r>
            <a:endParaRPr lang="en-GB" sz="2000" b="1" dirty="0">
              <a:solidFill>
                <a:schemeClr val="bg1">
                  <a:lumMod val="95000"/>
                </a:schemeClr>
              </a:solidFill>
            </a:endParaRPr>
          </a:p>
        </p:txBody>
      </p:sp>
      <p:graphicFrame>
        <p:nvGraphicFramePr>
          <p:cNvPr id="44" name="Chart 43">
            <a:extLst>
              <a:ext uri="{FF2B5EF4-FFF2-40B4-BE49-F238E27FC236}">
                <a16:creationId xmlns:a16="http://schemas.microsoft.com/office/drawing/2014/main" id="{373E6A41-A639-4B72-9C4C-360A6CF95ED4}"/>
              </a:ext>
            </a:extLst>
          </p:cNvPr>
          <p:cNvGraphicFramePr/>
          <p:nvPr>
            <p:extLst>
              <p:ext uri="{D42A27DB-BD31-4B8C-83A1-F6EECF244321}">
                <p14:modId xmlns:p14="http://schemas.microsoft.com/office/powerpoint/2010/main" val="912461555"/>
              </p:ext>
            </p:extLst>
          </p:nvPr>
        </p:nvGraphicFramePr>
        <p:xfrm>
          <a:off x="-3" y="1039308"/>
          <a:ext cx="5486400" cy="5669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5" name="Chart 44">
            <a:extLst>
              <a:ext uri="{FF2B5EF4-FFF2-40B4-BE49-F238E27FC236}">
                <a16:creationId xmlns:a16="http://schemas.microsoft.com/office/drawing/2014/main" id="{D4E7F673-6E05-48D0-A11C-0B0E8B7C0224}"/>
              </a:ext>
            </a:extLst>
          </p:cNvPr>
          <p:cNvGraphicFramePr/>
          <p:nvPr>
            <p:extLst>
              <p:ext uri="{D42A27DB-BD31-4B8C-83A1-F6EECF244321}">
                <p14:modId xmlns:p14="http://schemas.microsoft.com/office/powerpoint/2010/main" val="313033458"/>
              </p:ext>
            </p:extLst>
          </p:nvPr>
        </p:nvGraphicFramePr>
        <p:xfrm>
          <a:off x="5872473" y="1039308"/>
          <a:ext cx="5486400" cy="5669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379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35" grpId="0" animBg="1"/>
      <p:bldP spid="20" grpId="0" animBg="1"/>
      <p:bldP spid="21" grpId="0" animBg="1"/>
      <p:bldP spid="28" grpId="0" animBg="1"/>
      <p:bldP spid="25" grpId="0" animBg="1"/>
      <p:bldP spid="3" grpId="0" animBg="1"/>
      <p:bldP spid="26" grpId="0" animBg="1"/>
      <p:bldP spid="36" grpId="0" animBg="1"/>
      <p:bldP spid="36" grpId="1"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3A4C23-E928-4062-97D9-EFC26B5AE8D5}"/>
              </a:ext>
            </a:extLst>
          </p:cNvPr>
          <p:cNvGraphicFramePr>
            <a:graphicFrameLocks noGrp="1"/>
          </p:cNvGraphicFramePr>
          <p:nvPr>
            <p:extLst>
              <p:ext uri="{D42A27DB-BD31-4B8C-83A1-F6EECF244321}">
                <p14:modId xmlns:p14="http://schemas.microsoft.com/office/powerpoint/2010/main" val="189060836"/>
              </p:ext>
            </p:extLst>
          </p:nvPr>
        </p:nvGraphicFramePr>
        <p:xfrm>
          <a:off x="367931" y="854636"/>
          <a:ext cx="11657001" cy="5772360"/>
        </p:xfrm>
        <a:graphic>
          <a:graphicData uri="http://schemas.openxmlformats.org/drawingml/2006/table">
            <a:tbl>
              <a:tblPr firstRow="1" firstCol="1" bandRow="1"/>
              <a:tblGrid>
                <a:gridCol w="7406640">
                  <a:extLst>
                    <a:ext uri="{9D8B030D-6E8A-4147-A177-3AD203B41FA5}">
                      <a16:colId xmlns:a16="http://schemas.microsoft.com/office/drawing/2014/main" val="4015222767"/>
                    </a:ext>
                  </a:extLst>
                </a:gridCol>
                <a:gridCol w="1416787">
                  <a:extLst>
                    <a:ext uri="{9D8B030D-6E8A-4147-A177-3AD203B41FA5}">
                      <a16:colId xmlns:a16="http://schemas.microsoft.com/office/drawing/2014/main" val="1747221695"/>
                    </a:ext>
                  </a:extLst>
                </a:gridCol>
                <a:gridCol w="1416787">
                  <a:extLst>
                    <a:ext uri="{9D8B030D-6E8A-4147-A177-3AD203B41FA5}">
                      <a16:colId xmlns:a16="http://schemas.microsoft.com/office/drawing/2014/main" val="2011163391"/>
                    </a:ext>
                  </a:extLst>
                </a:gridCol>
                <a:gridCol w="1416787">
                  <a:extLst>
                    <a:ext uri="{9D8B030D-6E8A-4147-A177-3AD203B41FA5}">
                      <a16:colId xmlns:a16="http://schemas.microsoft.com/office/drawing/2014/main" val="3574427594"/>
                    </a:ext>
                  </a:extLst>
                </a:gridCol>
              </a:tblGrid>
              <a:tr h="462367">
                <a:tc>
                  <a:txBody>
                    <a:bodyPr/>
                    <a:lstStyle/>
                    <a:p>
                      <a:pPr marL="0" marR="0" algn="ctr">
                        <a:lnSpc>
                          <a:spcPct val="125000"/>
                        </a:lnSpc>
                        <a:spcBef>
                          <a:spcPts val="0"/>
                        </a:spcBef>
                        <a:spcAft>
                          <a:spcPts val="0"/>
                        </a:spcAft>
                      </a:pPr>
                      <a:endParaRPr lang="en-GB"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75000"/>
                      </a:schemeClr>
                    </a:solidFill>
                  </a:tcPr>
                </a:tc>
                <a:tc>
                  <a:txBody>
                    <a:bodyPr/>
                    <a:lstStyle/>
                    <a:p>
                      <a:pPr marL="0" marR="0" algn="ctr">
                        <a:lnSpc>
                          <a:spcPct val="125000"/>
                        </a:lnSpc>
                        <a:spcBef>
                          <a:spcPts val="0"/>
                        </a:spcBef>
                        <a:spcAft>
                          <a:spcPts val="0"/>
                        </a:spcAft>
                      </a:pPr>
                      <a:r>
                        <a:rPr lang="en-US"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2020</a:t>
                      </a:r>
                      <a:endParaRPr lang="en-GB"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75000"/>
                      </a:schemeClr>
                    </a:solidFill>
                  </a:tcPr>
                </a:tc>
                <a:tc>
                  <a:txBody>
                    <a:bodyPr/>
                    <a:lstStyle/>
                    <a:p>
                      <a:pPr marL="0" marR="0" algn="ctr">
                        <a:lnSpc>
                          <a:spcPct val="125000"/>
                        </a:lnSpc>
                        <a:spcBef>
                          <a:spcPts val="0"/>
                        </a:spcBef>
                        <a:spcAft>
                          <a:spcPts val="0"/>
                        </a:spcAft>
                      </a:pPr>
                      <a:r>
                        <a:rPr lang="en-US"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2030</a:t>
                      </a:r>
                      <a:endParaRPr lang="en-GB"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75000"/>
                      </a:schemeClr>
                    </a:solidFill>
                  </a:tcPr>
                </a:tc>
                <a:tc>
                  <a:txBody>
                    <a:bodyPr/>
                    <a:lstStyle/>
                    <a:p>
                      <a:pPr marL="0" marR="0" algn="ctr">
                        <a:lnSpc>
                          <a:spcPct val="125000"/>
                        </a:lnSpc>
                        <a:spcBef>
                          <a:spcPts val="0"/>
                        </a:spcBef>
                        <a:spcAft>
                          <a:spcPts val="0"/>
                        </a:spcAft>
                      </a:pPr>
                      <a:r>
                        <a:rPr lang="en-US"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2040</a:t>
                      </a:r>
                      <a:endParaRPr lang="en-GB"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521407722"/>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Sex ratio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(#males for every 100 females)</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101</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101.5</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102</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986133339"/>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Age dependency ratio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(In non-working age/in working age) </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64%</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57%</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54%</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64876044"/>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Median age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(half the population is younger than the median)</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22</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25</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28</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1927421438"/>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Gross reproduction rate </a:t>
                      </a:r>
                      <a:r>
                        <a:rPr lang="en-GB" sz="2000" dirty="0">
                          <a:solidFill>
                            <a:schemeClr val="accent5">
                              <a:lumMod val="50000"/>
                            </a:schemeClr>
                          </a:solidFill>
                          <a:effectLst/>
                          <a:latin typeface="+mn-lt"/>
                          <a:ea typeface="Times New Roman" panose="02020603050405020304" pitchFamily="18" charset="0"/>
                          <a:cs typeface="Calibri" panose="020F0502020204030204" pitchFamily="34" charset="0"/>
                        </a:rPr>
                        <a:t>(</a:t>
                      </a:r>
                      <a:r>
                        <a:rPr lang="en-GB" sz="2000" kern="1200" dirty="0">
                          <a:solidFill>
                            <a:schemeClr val="accent5">
                              <a:lumMod val="50000"/>
                            </a:schemeClr>
                          </a:solidFill>
                          <a:effectLst/>
                          <a:latin typeface="+mn-lt"/>
                          <a:ea typeface="+mn-ea"/>
                          <a:cs typeface="+mn-cs"/>
                        </a:rPr>
                        <a:t>average # of daughters per woman</a:t>
                      </a:r>
                      <a:r>
                        <a:rPr lang="en-GB" sz="2000" dirty="0">
                          <a:solidFill>
                            <a:schemeClr val="accent5">
                              <a:lumMod val="50000"/>
                            </a:schemeClr>
                          </a:solidFill>
                          <a:effectLst/>
                          <a:latin typeface="+mn-lt"/>
                          <a:ea typeface="Times New Roman" panose="02020603050405020304" pitchFamily="18" charset="0"/>
                          <a:cs typeface="Calibri" panose="020F0502020204030204" pitchFamily="34" charset="0"/>
                        </a:rPr>
                        <a:t>)</a:t>
                      </a:r>
                      <a:endParaRPr lang="en-GB" sz="2000" dirty="0">
                        <a:solidFill>
                          <a:schemeClr val="accent5">
                            <a:lumMod val="50000"/>
                          </a:schemeClr>
                        </a:solidFill>
                        <a:effectLst/>
                        <a:latin typeface="+mn-lt"/>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1.51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1.36</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1.22</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6353216"/>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Net RR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a:r>
                      <a:r>
                        <a:rPr lang="en-GB" sz="2000" kern="1200" dirty="0">
                          <a:solidFill>
                            <a:schemeClr val="accent5">
                              <a:lumMod val="50000"/>
                            </a:schemeClr>
                          </a:solidFill>
                          <a:effectLst/>
                          <a:latin typeface="+mn-lt"/>
                          <a:ea typeface="+mn-ea"/>
                          <a:cs typeface="+mn-cs"/>
                        </a:rPr>
                        <a:t>average # of daughters per woman + mortality effect</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1.45</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1.32</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1.18</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794944577"/>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Mean age at childbearing</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29.1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28.8</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28.7</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33876437"/>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Child-woman ratio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of children below 5 per 100 women 15-49)</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47%</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37%</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508627467"/>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Crude birth rate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births per 1000 inhabitants)</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24.8</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22.3</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19.1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47224952"/>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Expected number of births</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153,076</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166,924</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168,635</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711356565"/>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Crude death rate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deaths per 1000 inhabitants)</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4.3</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4.4</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21361049"/>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Expected number of deaths</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26,611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30,213</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38,551</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381664094"/>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Rate of natural increase (%)</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1.93</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1.65</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GB" sz="260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1.36</a:t>
                      </a:r>
                      <a:endParaRPr lang="en-GB" sz="2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3049406"/>
                  </a:ext>
                </a:extLst>
              </a:tr>
              <a:tr h="408461">
                <a:tc>
                  <a:txBody>
                    <a:bodyPr/>
                    <a:lstStyle/>
                    <a:p>
                      <a:pPr marL="0" marR="0">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Doubling time </a:t>
                      </a:r>
                      <a:r>
                        <a:rPr lang="en-GB" sz="2000" dirty="0">
                          <a:solidFill>
                            <a:schemeClr val="accent5">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(duration to double in size if growth rate persists)</a:t>
                      </a:r>
                      <a:endParaRPr lang="en-GB" sz="2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34.2</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38.4</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26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47.5</a:t>
                      </a:r>
                      <a:endParaRPr lang="en-GB" sz="2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extLst>
                  <a:ext uri="{0D108BD9-81ED-4DB2-BD59-A6C34878D82A}">
                    <a16:rowId xmlns:a16="http://schemas.microsoft.com/office/drawing/2014/main" val="3846436064"/>
                  </a:ext>
                </a:extLst>
              </a:tr>
            </a:tbl>
          </a:graphicData>
        </a:graphic>
      </p:graphicFrame>
      <p:sp>
        <p:nvSpPr>
          <p:cNvPr id="4" name="TextBox 3">
            <a:extLst>
              <a:ext uri="{FF2B5EF4-FFF2-40B4-BE49-F238E27FC236}">
                <a16:creationId xmlns:a16="http://schemas.microsoft.com/office/drawing/2014/main" id="{0898D1F6-68DE-4B22-8E58-E20F9FEF7162}"/>
              </a:ext>
            </a:extLst>
          </p:cNvPr>
          <p:cNvSpPr txBox="1"/>
          <p:nvPr/>
        </p:nvSpPr>
        <p:spPr>
          <a:xfrm>
            <a:off x="2438400" y="228600"/>
            <a:ext cx="7315200" cy="584775"/>
          </a:xfrm>
          <a:prstGeom prst="rect">
            <a:avLst/>
          </a:prstGeom>
          <a:noFill/>
        </p:spPr>
        <p:txBody>
          <a:bodyPr wrap="square" rtlCol="0">
            <a:spAutoFit/>
          </a:bodyPr>
          <a:lstStyle/>
          <a:p>
            <a:pPr algn="ctr"/>
            <a:r>
              <a:rPr lang="en-US" sz="3200" dirty="0">
                <a:solidFill>
                  <a:schemeClr val="accent5">
                    <a:lumMod val="50000"/>
                  </a:schemeClr>
                </a:solidFill>
              </a:rPr>
              <a:t>Results from the population projections</a:t>
            </a:r>
            <a:endParaRPr lang="en-GB" sz="3200" dirty="0">
              <a:solidFill>
                <a:schemeClr val="accent5">
                  <a:lumMod val="50000"/>
                </a:schemeClr>
              </a:solidFill>
            </a:endParaRPr>
          </a:p>
        </p:txBody>
      </p:sp>
    </p:spTree>
    <p:extLst>
      <p:ext uri="{BB962C8B-B14F-4D97-AF65-F5344CB8AC3E}">
        <p14:creationId xmlns:p14="http://schemas.microsoft.com/office/powerpoint/2010/main" val="380985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1795</Words>
  <Application>Microsoft Macintosh PowerPoint</Application>
  <PresentationFormat>Widescreen</PresentationFormat>
  <Paragraphs>302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Webdings</vt:lpstr>
      <vt:lpstr>Office Theme</vt:lpstr>
      <vt:lpstr>PowerPoint Presentation</vt:lpstr>
      <vt:lpstr>PowerPoint Presentation</vt:lpstr>
      <vt:lpstr>PowerPoint Presentation</vt:lpstr>
      <vt:lpstr>Internally Displaced Population in KRI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Demographic 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Nagy</dc:creator>
  <cp:lastModifiedBy>serwan mohamed</cp:lastModifiedBy>
  <cp:revision>89</cp:revision>
  <dcterms:created xsi:type="dcterms:W3CDTF">2021-02-19T05:04:10Z</dcterms:created>
  <dcterms:modified xsi:type="dcterms:W3CDTF">2021-06-16T08:05:18Z</dcterms:modified>
</cp:coreProperties>
</file>